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62"/>
  </p:notesMasterIdLst>
  <p:sldIdLst>
    <p:sldId id="256" r:id="rId2"/>
    <p:sldId id="295" r:id="rId3"/>
    <p:sldId id="296" r:id="rId4"/>
    <p:sldId id="293" r:id="rId5"/>
    <p:sldId id="294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2" r:id="rId21"/>
    <p:sldId id="311" r:id="rId22"/>
    <p:sldId id="313" r:id="rId23"/>
    <p:sldId id="314" r:id="rId24"/>
    <p:sldId id="318" r:id="rId25"/>
    <p:sldId id="319" r:id="rId26"/>
    <p:sldId id="320" r:id="rId27"/>
    <p:sldId id="321" r:id="rId28"/>
    <p:sldId id="322" r:id="rId29"/>
    <p:sldId id="315" r:id="rId30"/>
    <p:sldId id="317" r:id="rId31"/>
    <p:sldId id="316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23" r:id="rId40"/>
    <p:sldId id="331" r:id="rId41"/>
    <p:sldId id="332" r:id="rId42"/>
    <p:sldId id="333" r:id="rId43"/>
    <p:sldId id="334" r:id="rId44"/>
    <p:sldId id="338" r:id="rId45"/>
    <p:sldId id="340" r:id="rId46"/>
    <p:sldId id="341" r:id="rId47"/>
    <p:sldId id="342" r:id="rId48"/>
    <p:sldId id="348" r:id="rId49"/>
    <p:sldId id="349" r:id="rId50"/>
    <p:sldId id="343" r:id="rId51"/>
    <p:sldId id="350" r:id="rId52"/>
    <p:sldId id="351" r:id="rId53"/>
    <p:sldId id="352" r:id="rId54"/>
    <p:sldId id="353" r:id="rId55"/>
    <p:sldId id="335" r:id="rId56"/>
    <p:sldId id="336" r:id="rId57"/>
    <p:sldId id="337" r:id="rId58"/>
    <p:sldId id="345" r:id="rId59"/>
    <p:sldId id="346" r:id="rId60"/>
    <p:sldId id="347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D8F40-5FD7-47E3-ADA9-7FF2EE77A26B}" type="datetimeFigureOut">
              <a:rPr lang="fr-CH" smtClean="0"/>
              <a:t>16.03.2018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61631-3C23-41AF-96E4-B24B2642618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96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3E1A-F79B-4990-8B56-6F83254F155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7460-6BA1-4790-A9EA-4E2D5E26030E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BAE1-4F21-422D-865C-DF63A8EF69BE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9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E58C-08A9-4493-86A3-5CDC1DBC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524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AA447-70D6-4038-ABC7-0F8426599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6B5AA-D97A-4336-B768-0CAF5E69B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5FBA78-5848-4B90-91A5-6D9EA455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745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9AC9-BE54-419C-904C-10F431456ED1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9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BCDB-34B8-4136-9DCE-577FC96E184C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7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F758-8070-4EA8-81C8-9E143308D39C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FBF-7363-40D1-97D5-B20AB7B16643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DC2-4CA3-40C5-9FC2-2222FEFFB76A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3DDD-1497-4750-AC26-7818FE7A3E6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216-3BF0-456E-AD12-BE709B0E800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0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9269-232F-4ED0-A65C-92756BA7B68B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HEPIA – Mathématiques en technologies de l’information, 2e semestre 2017-2018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0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1AC64-6F1C-45B7-92C1-BEEA22F571E4}" type="datetime1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HEPIA – Mathématiques en technologies de l’information, 2e semestre 2017-2018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7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0.png"/><Relationship Id="rId7" Type="http://schemas.openxmlformats.org/officeDocument/2006/relationships/image" Target="../media/image113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0.png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039847"/>
          </a:xfrm>
        </p:spPr>
        <p:txBody>
          <a:bodyPr>
            <a:normAutofit fontScale="90000"/>
          </a:bodyPr>
          <a:lstStyle/>
          <a:p>
            <a:r>
              <a:rPr lang="fr-CH" dirty="0"/>
              <a:t>Mathématiques en technologies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775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3730577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3730577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724" r="-20206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724" r="-10416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724" r="-416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7" y="3280093"/>
            <a:ext cx="7193587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7382315" y="122796"/>
            <a:ext cx="587229" cy="3527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954754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954754" cy="3942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280093"/>
            <a:ext cx="2701255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7382315" y="122797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753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453354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453354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724" r="-20206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724" r="-10416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724" r="-416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01724" r="-4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8" y="3648782"/>
            <a:ext cx="4853055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5041784" y="130030"/>
            <a:ext cx="587229" cy="38799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648783"/>
            <a:ext cx="2701255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5041784" y="123738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284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015394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015394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724" r="-20206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724" r="-10416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724" r="-416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01724" r="-4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01724" r="-3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8" y="3648782"/>
            <a:ext cx="5452893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5641622" y="123311"/>
            <a:ext cx="587229" cy="38799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648783"/>
            <a:ext cx="2701255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5629013" y="123311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073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937258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937258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724" r="-20206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724" r="-10416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724" r="-416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01724" r="-4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01724" r="-3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01724" r="-20206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01724" r="-10416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01724" r="-416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8" y="3648782"/>
            <a:ext cx="7193584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7382313" y="123311"/>
            <a:ext cx="587229" cy="38799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505894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5058949" cy="3942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648783"/>
            <a:ext cx="2701255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7382313" y="120486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80719-0603-45ED-95E4-54E42EFE5CAF}"/>
                  </a:ext>
                </a:extLst>
              </p:cNvPr>
              <p:cNvSpPr/>
              <p:nvPr/>
            </p:nvSpPr>
            <p:spPr>
              <a:xfrm>
                <a:off x="4275316" y="3244334"/>
                <a:ext cx="593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80719-0603-45ED-95E4-54E42EFE5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16" y="3244334"/>
                <a:ext cx="5933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5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151084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151084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724" r="-20206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724" r="-10416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724" r="-4167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01724" r="-4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01724" r="-305208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01724" r="-20206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101724" r="-10416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2083" t="-101724" r="-416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083" t="-301724" r="-10416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8" y="4335628"/>
            <a:ext cx="7193584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6795082" y="120486"/>
            <a:ext cx="587229" cy="49117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760790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760790" cy="395621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4335629"/>
            <a:ext cx="2701255" cy="3611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6786694" y="120485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80719-0603-45ED-95E4-54E42EFE5CAF}"/>
                  </a:ext>
                </a:extLst>
              </p:cNvPr>
              <p:cNvSpPr/>
              <p:nvPr/>
            </p:nvSpPr>
            <p:spPr>
              <a:xfrm>
                <a:off x="4275316" y="3244334"/>
                <a:ext cx="593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80719-0603-45ED-95E4-54E42EFE5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16" y="3244334"/>
                <a:ext cx="5933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57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291438"/>
                  </p:ext>
                </p:extLst>
              </p:nvPr>
            </p:nvGraphicFramePr>
            <p:xfrm>
              <a:off x="545285" y="1351250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291438"/>
                  </p:ext>
                </p:extLst>
              </p:nvPr>
            </p:nvGraphicFramePr>
            <p:xfrm>
              <a:off x="545285" y="1351250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2963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2963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2963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471436"/>
                  </p:ext>
                </p:extLst>
              </p:nvPr>
            </p:nvGraphicFramePr>
            <p:xfrm>
              <a:off x="5327009" y="1351250"/>
              <a:ext cx="1385862" cy="4395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471436"/>
                  </p:ext>
                </p:extLst>
              </p:nvPr>
            </p:nvGraphicFramePr>
            <p:xfrm>
              <a:off x="5327009" y="1351250"/>
              <a:ext cx="1385862" cy="4395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694" r="-102609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694" r="-3509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100000" r="-1026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100000" r="-350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201389" r="-102609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201389" r="-3509" b="-2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299310" r="-102609" b="-1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299310" r="-3509" b="-10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402083" r="-102609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402083" r="-3509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8F094B-C0E5-41B6-9947-E2B82A6BD01B}"/>
                  </a:ext>
                </a:extLst>
              </p:cNvPr>
              <p:cNvSpPr/>
              <p:nvPr/>
            </p:nvSpPr>
            <p:spPr>
              <a:xfrm>
                <a:off x="4735610" y="2212037"/>
                <a:ext cx="5116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8F094B-C0E5-41B6-9947-E2B82A6BD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10" y="2212037"/>
                <a:ext cx="5116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2AC4B73-FA21-4C3E-B4FA-2832BA30A204}"/>
                  </a:ext>
                </a:extLst>
              </p:cNvPr>
              <p:cNvSpPr/>
              <p:nvPr/>
            </p:nvSpPr>
            <p:spPr>
              <a:xfrm>
                <a:off x="547420" y="393412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2AC4B73-FA21-4C3E-B4FA-2832BA30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0" y="393412"/>
                <a:ext cx="53412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05B4D1-DD6C-4A58-951A-2032B260A48F}"/>
                  </a:ext>
                </a:extLst>
              </p:cNvPr>
              <p:cNvSpPr/>
              <p:nvPr/>
            </p:nvSpPr>
            <p:spPr>
              <a:xfrm>
                <a:off x="5427678" y="393412"/>
                <a:ext cx="5293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05B4D1-DD6C-4A58-951A-2032B260A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78" y="393412"/>
                <a:ext cx="5293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51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5285" y="1351250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5285" y="1351250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296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2963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2963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2963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2963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2963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4116"/>
                  </p:ext>
                </p:extLst>
              </p:nvPr>
            </p:nvGraphicFramePr>
            <p:xfrm>
              <a:off x="5327009" y="1351251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4116"/>
                  </p:ext>
                </p:extLst>
              </p:nvPr>
            </p:nvGraphicFramePr>
            <p:xfrm>
              <a:off x="5327009" y="1351251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1250" r="-102609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1250" r="-3509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100000" r="-1026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100000" r="-350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202500" r="-102609" b="-2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202500" r="-3509" b="-2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298765" r="-102609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298765" r="-3509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0" t="-403750" r="-1026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754" t="-40375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03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0122 -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087 0.3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4556568"/>
                  </p:ext>
                </p:extLst>
              </p:nvPr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4556568"/>
                  </p:ext>
                </p:extLst>
              </p:nvPr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3704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3704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370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29362"/>
                  </p:ext>
                </p:extLst>
              </p:nvPr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29362"/>
                  </p:ext>
                </p:extLst>
              </p:nvPr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481288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481288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299" r="-103509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/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×(−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endParaRPr lang="fr-CH" b="1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FF44EB-C02D-43B8-86C6-1B5F00580B72}"/>
              </a:ext>
            </a:extLst>
          </p:cNvPr>
          <p:cNvSpPr/>
          <p:nvPr/>
        </p:nvSpPr>
        <p:spPr>
          <a:xfrm>
            <a:off x="461395" y="3800838"/>
            <a:ext cx="5595456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279B03-6099-4EF3-BA5D-4CD0865E26F9}"/>
              </a:ext>
            </a:extLst>
          </p:cNvPr>
          <p:cNvSpPr/>
          <p:nvPr/>
        </p:nvSpPr>
        <p:spPr>
          <a:xfrm>
            <a:off x="5331225" y="63848"/>
            <a:ext cx="725626" cy="4206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51242-AC19-4663-824D-C499A644E78C}"/>
              </a:ext>
            </a:extLst>
          </p:cNvPr>
          <p:cNvSpPr/>
          <p:nvPr/>
        </p:nvSpPr>
        <p:spPr>
          <a:xfrm>
            <a:off x="461395" y="3800839"/>
            <a:ext cx="4110605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BD77B-65A9-4CA4-A73E-B24E256474DC}"/>
              </a:ext>
            </a:extLst>
          </p:cNvPr>
          <p:cNvSpPr/>
          <p:nvPr/>
        </p:nvSpPr>
        <p:spPr>
          <a:xfrm>
            <a:off x="5331225" y="63848"/>
            <a:ext cx="725626" cy="2428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/>
              <p:nvPr/>
            </p:nvSpPr>
            <p:spPr>
              <a:xfrm>
                <a:off x="2435608" y="5987043"/>
                <a:ext cx="34307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𝟗𝟒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987043"/>
                <a:ext cx="34307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08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3704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3704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370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511856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511856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299" r="-103509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299" r="-3509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/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endParaRPr lang="fr-CH" b="1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FF44EB-C02D-43B8-86C6-1B5F00580B72}"/>
              </a:ext>
            </a:extLst>
          </p:cNvPr>
          <p:cNvSpPr/>
          <p:nvPr/>
        </p:nvSpPr>
        <p:spPr>
          <a:xfrm>
            <a:off x="461394" y="3800838"/>
            <a:ext cx="6303057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279B03-6099-4EF3-BA5D-4CD0865E26F9}"/>
              </a:ext>
            </a:extLst>
          </p:cNvPr>
          <p:cNvSpPr/>
          <p:nvPr/>
        </p:nvSpPr>
        <p:spPr>
          <a:xfrm>
            <a:off x="6038826" y="63848"/>
            <a:ext cx="725626" cy="4206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51242-AC19-4663-824D-C499A644E78C}"/>
              </a:ext>
            </a:extLst>
          </p:cNvPr>
          <p:cNvSpPr/>
          <p:nvPr/>
        </p:nvSpPr>
        <p:spPr>
          <a:xfrm>
            <a:off x="461395" y="3800839"/>
            <a:ext cx="4110605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BD77B-65A9-4CA4-A73E-B24E256474DC}"/>
              </a:ext>
            </a:extLst>
          </p:cNvPr>
          <p:cNvSpPr/>
          <p:nvPr/>
        </p:nvSpPr>
        <p:spPr>
          <a:xfrm>
            <a:off x="6029814" y="63369"/>
            <a:ext cx="725626" cy="2428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/>
              <p:nvPr/>
            </p:nvSpPr>
            <p:spPr>
              <a:xfrm>
                <a:off x="2435608" y="5987043"/>
                <a:ext cx="35686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𝟕𝟐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987043"/>
                <a:ext cx="356860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4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3704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3704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370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0930141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0930141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299" r="-103509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299" r="-3509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02632" r="-103509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/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endParaRPr lang="fr-CH" b="1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FF44EB-C02D-43B8-86C6-1B5F00580B72}"/>
              </a:ext>
            </a:extLst>
          </p:cNvPr>
          <p:cNvSpPr/>
          <p:nvPr/>
        </p:nvSpPr>
        <p:spPr>
          <a:xfrm>
            <a:off x="443371" y="4269996"/>
            <a:ext cx="5613050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279B03-6099-4EF3-BA5D-4CD0865E26F9}"/>
              </a:ext>
            </a:extLst>
          </p:cNvPr>
          <p:cNvSpPr/>
          <p:nvPr/>
        </p:nvSpPr>
        <p:spPr>
          <a:xfrm>
            <a:off x="5341291" y="63848"/>
            <a:ext cx="725626" cy="46753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51242-AC19-4663-824D-C499A644E78C}"/>
              </a:ext>
            </a:extLst>
          </p:cNvPr>
          <p:cNvSpPr/>
          <p:nvPr/>
        </p:nvSpPr>
        <p:spPr>
          <a:xfrm>
            <a:off x="442123" y="4269996"/>
            <a:ext cx="4110605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BD77B-65A9-4CA4-A73E-B24E256474DC}"/>
              </a:ext>
            </a:extLst>
          </p:cNvPr>
          <p:cNvSpPr/>
          <p:nvPr/>
        </p:nvSpPr>
        <p:spPr>
          <a:xfrm>
            <a:off x="5330794" y="75902"/>
            <a:ext cx="725626" cy="2428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/>
              <p:nvPr/>
            </p:nvSpPr>
            <p:spPr>
              <a:xfrm>
                <a:off x="2435608" y="5987043"/>
                <a:ext cx="33441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𝟔𝟔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987043"/>
                <a:ext cx="334418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24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039847"/>
          </a:xfrm>
        </p:spPr>
        <p:txBody>
          <a:bodyPr>
            <a:normAutofit fontScale="90000"/>
          </a:bodyPr>
          <a:lstStyle/>
          <a:p>
            <a:r>
              <a:rPr lang="fr-CH" dirty="0"/>
              <a:t>Mathématiques en technologies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79640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3704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3704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370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17190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17190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299" r="-103509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299" r="-3509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02632" r="-103509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02632" r="-3509" b="-1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/>
              <p:nvPr/>
            </p:nvSpPr>
            <p:spPr>
              <a:xfrm>
                <a:off x="2435608" y="5549417"/>
                <a:ext cx="52949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)×(−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endParaRPr lang="fr-CH" b="1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549417"/>
                <a:ext cx="529497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FF44EB-C02D-43B8-86C6-1B5F00580B72}"/>
              </a:ext>
            </a:extLst>
          </p:cNvPr>
          <p:cNvSpPr/>
          <p:nvPr/>
        </p:nvSpPr>
        <p:spPr>
          <a:xfrm>
            <a:off x="452383" y="4279010"/>
            <a:ext cx="6303057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279B03-6099-4EF3-BA5D-4CD0865E26F9}"/>
              </a:ext>
            </a:extLst>
          </p:cNvPr>
          <p:cNvSpPr/>
          <p:nvPr/>
        </p:nvSpPr>
        <p:spPr>
          <a:xfrm>
            <a:off x="6038826" y="63848"/>
            <a:ext cx="725626" cy="468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51242-AC19-4663-824D-C499A644E78C}"/>
              </a:ext>
            </a:extLst>
          </p:cNvPr>
          <p:cNvSpPr/>
          <p:nvPr/>
        </p:nvSpPr>
        <p:spPr>
          <a:xfrm>
            <a:off x="452383" y="4288024"/>
            <a:ext cx="4110605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BD77B-65A9-4CA4-A73E-B24E256474DC}"/>
              </a:ext>
            </a:extLst>
          </p:cNvPr>
          <p:cNvSpPr/>
          <p:nvPr/>
        </p:nvSpPr>
        <p:spPr>
          <a:xfrm>
            <a:off x="6029814" y="63369"/>
            <a:ext cx="725626" cy="2428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/>
              <p:nvPr/>
            </p:nvSpPr>
            <p:spPr>
              <a:xfrm>
                <a:off x="2435608" y="5987043"/>
                <a:ext cx="34820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𝟖𝟑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987043"/>
                <a:ext cx="348204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3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3704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3704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370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332934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332934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299" r="-103509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299" r="-3509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02632" r="-103509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02632" r="-3509" b="-1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200000" r="-1035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/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endParaRPr lang="fr-CH" b="1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549417"/>
                <a:ext cx="538153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FF44EB-C02D-43B8-86C6-1B5F00580B72}"/>
              </a:ext>
            </a:extLst>
          </p:cNvPr>
          <p:cNvSpPr/>
          <p:nvPr/>
        </p:nvSpPr>
        <p:spPr>
          <a:xfrm>
            <a:off x="443370" y="4732163"/>
            <a:ext cx="5613050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279B03-6099-4EF3-BA5D-4CD0865E26F9}"/>
              </a:ext>
            </a:extLst>
          </p:cNvPr>
          <p:cNvSpPr/>
          <p:nvPr/>
        </p:nvSpPr>
        <p:spPr>
          <a:xfrm>
            <a:off x="5341291" y="63847"/>
            <a:ext cx="725626" cy="51374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51242-AC19-4663-824D-C499A644E78C}"/>
              </a:ext>
            </a:extLst>
          </p:cNvPr>
          <p:cNvSpPr/>
          <p:nvPr/>
        </p:nvSpPr>
        <p:spPr>
          <a:xfrm>
            <a:off x="442122" y="4732163"/>
            <a:ext cx="4110605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BD77B-65A9-4CA4-A73E-B24E256474DC}"/>
              </a:ext>
            </a:extLst>
          </p:cNvPr>
          <p:cNvSpPr/>
          <p:nvPr/>
        </p:nvSpPr>
        <p:spPr>
          <a:xfrm>
            <a:off x="5330794" y="75902"/>
            <a:ext cx="725626" cy="2428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/>
              <p:nvPr/>
            </p:nvSpPr>
            <p:spPr>
              <a:xfrm>
                <a:off x="2435608" y="5987043"/>
                <a:ext cx="31550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987043"/>
                <a:ext cx="315503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1395" y="3800838"/>
              <a:ext cx="4110605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3704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3704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3704" b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3704" b="-9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370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3704" b="-2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60565" y="63849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66994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66994"/>
                  </p:ext>
                </p:extLst>
              </p:nvPr>
            </p:nvGraphicFramePr>
            <p:xfrm>
              <a:off x="5360563" y="38008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299" r="-103509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299" r="-3509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102632" r="-103509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102632" r="-3509" b="-1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7" t="-200000" r="-1035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877" t="-200000" r="-3509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/>
              <p:nvPr/>
            </p:nvSpPr>
            <p:spPr>
              <a:xfrm>
                <a:off x="2427219" y="5549417"/>
                <a:ext cx="52949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C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sub>
                    </m:sSub>
                    <m:r>
                      <a:rPr lang="fr-CH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)×(−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endParaRPr lang="fr-CH" b="1" dirty="0">
                  <a:ea typeface="Cambria Math" panose="02040503050406030204" pitchFamily="18" charset="0"/>
                </a:endParaRP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D8EE38-D2B9-46A6-87CD-819342E8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19" y="5549417"/>
                <a:ext cx="529497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FF44EB-C02D-43B8-86C6-1B5F00580B72}"/>
              </a:ext>
            </a:extLst>
          </p:cNvPr>
          <p:cNvSpPr/>
          <p:nvPr/>
        </p:nvSpPr>
        <p:spPr>
          <a:xfrm>
            <a:off x="461395" y="4748168"/>
            <a:ext cx="6303057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279B03-6099-4EF3-BA5D-4CD0865E26F9}"/>
              </a:ext>
            </a:extLst>
          </p:cNvPr>
          <p:cNvSpPr/>
          <p:nvPr/>
        </p:nvSpPr>
        <p:spPr>
          <a:xfrm>
            <a:off x="6038826" y="63848"/>
            <a:ext cx="725626" cy="51534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451242-AC19-4663-824D-C499A644E78C}"/>
              </a:ext>
            </a:extLst>
          </p:cNvPr>
          <p:cNvSpPr/>
          <p:nvPr/>
        </p:nvSpPr>
        <p:spPr>
          <a:xfrm>
            <a:off x="470407" y="4748168"/>
            <a:ext cx="4110605" cy="469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BD77B-65A9-4CA4-A73E-B24E256474DC}"/>
              </a:ext>
            </a:extLst>
          </p:cNvPr>
          <p:cNvSpPr/>
          <p:nvPr/>
        </p:nvSpPr>
        <p:spPr>
          <a:xfrm>
            <a:off x="6029814" y="63369"/>
            <a:ext cx="725626" cy="24285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/>
              <p:nvPr/>
            </p:nvSpPr>
            <p:spPr>
              <a:xfrm>
                <a:off x="2435608" y="5987043"/>
                <a:ext cx="34307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fr-CH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1" i="0" smtClean="0"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r>
                  <a:rPr lang="fr-CH" b="1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fr-CH" dirty="0"/>
                  <a:t>	 	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D801773-E06E-4648-9FE9-A34E1584E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08" y="5987043"/>
                <a:ext cx="34307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20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537733"/>
                  </p:ext>
                </p:extLst>
              </p:nvPr>
            </p:nvGraphicFramePr>
            <p:xfrm>
              <a:off x="461395" y="2513438"/>
              <a:ext cx="3649210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984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537733"/>
                  </p:ext>
                </p:extLst>
              </p:nvPr>
            </p:nvGraphicFramePr>
            <p:xfrm>
              <a:off x="461395" y="2513438"/>
              <a:ext cx="3649210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984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33" t="-1266" r="-40333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833" t="-1266" r="-30333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1266" r="-20333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266" r="-103333" b="-1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833" t="-1266" r="-3333" b="-1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33" t="-101266" r="-403333" b="-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833" t="-101266" r="-303333" b="-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101266" r="-203333" b="-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101266" r="-103333" b="-93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833" t="-101266" r="-3333" b="-93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33" t="-223944" r="-403333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833" t="-223944" r="-303333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33" t="-223944" r="-203333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833" t="-223944" r="-103333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833" t="-223944" r="-3333" b="-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920573"/>
                  </p:ext>
                </p:extLst>
              </p:nvPr>
            </p:nvGraphicFramePr>
            <p:xfrm>
              <a:off x="4884907" y="2513438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920573"/>
                  </p:ext>
                </p:extLst>
              </p:nvPr>
            </p:nvGraphicFramePr>
            <p:xfrm>
              <a:off x="4884907" y="2513438"/>
              <a:ext cx="1385862" cy="2440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250" r="-103509" b="-4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250" r="-3509" b="-4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1250" r="-103509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1250" r="-3509" b="-30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98765" r="-1035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98765" r="-350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302500" r="-103509" b="-1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302500" r="-3509" b="-1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881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500" r="-10350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500" r="-3509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001615"/>
                  </p:ext>
                </p:extLst>
              </p:nvPr>
            </p:nvGraphicFramePr>
            <p:xfrm>
              <a:off x="7045072" y="25134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34BE45F-336A-46F7-8804-03466C8256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001615"/>
                  </p:ext>
                </p:extLst>
              </p:nvPr>
            </p:nvGraphicFramePr>
            <p:xfrm>
              <a:off x="7045072" y="2513438"/>
              <a:ext cx="1385864" cy="13936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</a:tblGrid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1316" r="-102609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1316" r="-3509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100000" r="-102609" b="-1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100000" r="-3509" b="-10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645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202632" r="-102609" b="-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202632" r="-3509" b="-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48C782-FF5D-4106-8A83-B92F68EE6834}"/>
                  </a:ext>
                </a:extLst>
              </p:cNvPr>
              <p:cNvSpPr/>
              <p:nvPr/>
            </p:nvSpPr>
            <p:spPr>
              <a:xfrm>
                <a:off x="4241916" y="2844225"/>
                <a:ext cx="5116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48C782-FF5D-4106-8A83-B92F68EE6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16" y="2844225"/>
                <a:ext cx="5116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7F50A3-AAB6-4AB9-AF1C-30E015EB2104}"/>
                  </a:ext>
                </a:extLst>
              </p:cNvPr>
              <p:cNvSpPr/>
              <p:nvPr/>
            </p:nvSpPr>
            <p:spPr>
              <a:xfrm>
                <a:off x="6402081" y="28442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7F50A3-AAB6-4AB9-AF1C-30E015EB2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81" y="2844225"/>
                <a:ext cx="58381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2D7FE6-C84D-4CF9-BCFD-67ABFB44B89E}"/>
                  </a:ext>
                </a:extLst>
              </p:cNvPr>
              <p:cNvSpPr/>
              <p:nvPr/>
            </p:nvSpPr>
            <p:spPr>
              <a:xfrm>
                <a:off x="610881" y="1928663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2D7FE6-C84D-4CF9-BCFD-67ABFB44B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81" y="1928663"/>
                <a:ext cx="53412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163C7E-4F65-450F-99CC-D84E0D49799D}"/>
                  </a:ext>
                </a:extLst>
              </p:cNvPr>
              <p:cNvSpPr/>
              <p:nvPr/>
            </p:nvSpPr>
            <p:spPr>
              <a:xfrm>
                <a:off x="4957776" y="1928662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163C7E-4F65-450F-99CC-D84E0D497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76" y="1928662"/>
                <a:ext cx="53412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1E5062-C75A-4E95-919E-11301458E654}"/>
                  </a:ext>
                </a:extLst>
              </p:cNvPr>
              <p:cNvSpPr/>
              <p:nvPr/>
            </p:nvSpPr>
            <p:spPr>
              <a:xfrm>
                <a:off x="7117940" y="1928662"/>
                <a:ext cx="5084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1E5062-C75A-4E95-919E-11301458E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940" y="1928662"/>
                <a:ext cx="50847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80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8846"/>
            <a:ext cx="6858000" cy="2039847"/>
          </a:xfrm>
        </p:spPr>
        <p:txBody>
          <a:bodyPr>
            <a:normAutofit/>
          </a:bodyPr>
          <a:lstStyle/>
          <a:p>
            <a:r>
              <a:rPr lang="fr-CH" dirty="0"/>
              <a:t>Transposée d’une matrice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7A61-BFB6-4720-8D90-C958A502F1D7}"/>
                  </a:ext>
                </a:extLst>
              </p:cNvPr>
              <p:cNvSpPr txBox="1"/>
              <p:nvPr/>
            </p:nvSpPr>
            <p:spPr>
              <a:xfrm>
                <a:off x="708869" y="3330429"/>
                <a:ext cx="7524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La transposée d’une matrice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H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CH" dirty="0"/>
                  <a:t>notée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, s’obtient par symétrie axiale par rapport à la diagonale principale. Autrement dit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7A61-BFB6-4720-8D90-C958A502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69" y="3330429"/>
                <a:ext cx="7524925" cy="646331"/>
              </a:xfrm>
              <a:prstGeom prst="rect">
                <a:avLst/>
              </a:prstGeom>
              <a:blipFill>
                <a:blip r:embed="rId2"/>
                <a:stretch>
                  <a:fillRect l="-648" t="-4717" b="-141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E7C79A-C29C-41D5-B065-987C490A7866}"/>
                  </a:ext>
                </a:extLst>
              </p:cNvPr>
              <p:cNvSpPr/>
              <p:nvPr/>
            </p:nvSpPr>
            <p:spPr>
              <a:xfrm>
                <a:off x="3305368" y="4348496"/>
                <a:ext cx="1843005" cy="667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fr-CH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E7C79A-C29C-41D5-B065-987C490A7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68" y="4348496"/>
                <a:ext cx="1843005" cy="667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06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8846"/>
            <a:ext cx="6858000" cy="2039847"/>
          </a:xfrm>
        </p:spPr>
        <p:txBody>
          <a:bodyPr>
            <a:normAutofit/>
          </a:bodyPr>
          <a:lstStyle/>
          <a:p>
            <a:r>
              <a:rPr lang="fr-CH" dirty="0"/>
              <a:t>Transposée d’une matrice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426033"/>
                  </p:ext>
                </p:extLst>
              </p:nvPr>
            </p:nvGraphicFramePr>
            <p:xfrm>
              <a:off x="2300669" y="3254926"/>
              <a:ext cx="4542662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1232869411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426033"/>
                  </p:ext>
                </p:extLst>
              </p:nvPr>
            </p:nvGraphicFramePr>
            <p:xfrm>
              <a:off x="2300669" y="3254926"/>
              <a:ext cx="4542662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1232869411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667" r="-403356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1667" r="-303356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1667" r="-201333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1667" r="-308108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1667" r="-204000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1667" r="-2685" b="-3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00000" r="-403356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100000" r="-303356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100000" r="-201333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100000" r="-308108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100000" r="-2685" b="-2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225926" r="-403356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225926" r="-303356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225926" r="-201333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225926" r="-308108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225926" r="-204000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225926" r="-2685" b="-2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320000" r="-403356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320000" r="-303356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320000" r="-201333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320000" r="-308108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320000" r="-204000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320000" r="-2685" b="-1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385000" r="-40335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385000" r="-30335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385000" r="-201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385000" r="-30810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385000" r="-204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385000" r="-2685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4B29B7-6795-48B9-BCB4-FDD36C2971E3}"/>
              </a:ext>
            </a:extLst>
          </p:cNvPr>
          <p:cNvCxnSpPr>
            <a:cxnSpLocks/>
          </p:cNvCxnSpPr>
          <p:nvPr/>
        </p:nvCxnSpPr>
        <p:spPr>
          <a:xfrm>
            <a:off x="1862356" y="3103927"/>
            <a:ext cx="5075339" cy="19126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5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331001"/>
                  </p:ext>
                </p:extLst>
              </p:nvPr>
            </p:nvGraphicFramePr>
            <p:xfrm>
              <a:off x="2401337" y="1812019"/>
              <a:ext cx="4542662" cy="2737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908534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898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244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244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825433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331001"/>
                  </p:ext>
                </p:extLst>
              </p:nvPr>
            </p:nvGraphicFramePr>
            <p:xfrm>
              <a:off x="2401337" y="1812019"/>
              <a:ext cx="4542662" cy="2737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908534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111" r="-404027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11" r="-301333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1111" r="-203356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1111" r="-102000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1111" r="-2685" b="-4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02247" r="-404027" b="-3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2247" r="-301333" b="-3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102247" r="-203356" b="-3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102247" r="-2685" b="-306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8985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222222" r="-404027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22222" r="-301333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222222" r="-203356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222222" r="-102000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222222" r="-2685" b="-2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522000" r="-404027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522000" r="-301333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522000" r="-203356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522000" r="-102000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522000" r="-2685" b="-2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622000" r="-40402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622000" r="-301333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622000" r="-203356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622000" r="-102000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622000" r="-2685" b="-1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825433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401111" r="-404027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401111" r="-30133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401111" r="-203356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401111" r="-102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401111" r="-2685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794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BC86F88-03A3-4269-B83C-1AAC6D3E0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23923"/>
              </p:ext>
            </p:extLst>
          </p:nvPr>
        </p:nvGraphicFramePr>
        <p:xfrm>
          <a:off x="3147957" y="4548930"/>
          <a:ext cx="2725596" cy="54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32">
                  <a:extLst>
                    <a:ext uri="{9D8B030D-6E8A-4147-A177-3AD203B41FA5}">
                      <a16:colId xmlns:a16="http://schemas.microsoft.com/office/drawing/2014/main" val="3240837858"/>
                    </a:ext>
                  </a:extLst>
                </a:gridCol>
                <a:gridCol w="908532">
                  <a:extLst>
                    <a:ext uri="{9D8B030D-6E8A-4147-A177-3AD203B41FA5}">
                      <a16:colId xmlns:a16="http://schemas.microsoft.com/office/drawing/2014/main" val="1257278144"/>
                    </a:ext>
                  </a:extLst>
                </a:gridCol>
                <a:gridCol w="908532">
                  <a:extLst>
                    <a:ext uri="{9D8B030D-6E8A-4147-A177-3AD203B41FA5}">
                      <a16:colId xmlns:a16="http://schemas.microsoft.com/office/drawing/2014/main" val="446477434"/>
                    </a:ext>
                  </a:extLst>
                </a:gridCol>
              </a:tblGrid>
              <a:tr h="545887">
                <a:tc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683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754575"/>
                  </p:ext>
                </p:extLst>
              </p:nvPr>
            </p:nvGraphicFramePr>
            <p:xfrm>
              <a:off x="3147957" y="3429000"/>
              <a:ext cx="2725596" cy="1091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754575"/>
                  </p:ext>
                </p:extLst>
              </p:nvPr>
            </p:nvGraphicFramePr>
            <p:xfrm>
              <a:off x="3147957" y="3429000"/>
              <a:ext cx="2725596" cy="1091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111" r="-203356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11" r="-102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1111" r="-2685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01111" r="-203356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111" r="-102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101111" r="-2685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E3BC2AE7-31EB-451C-B5D2-62C79798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8846"/>
            <a:ext cx="6858000" cy="2039847"/>
          </a:xfrm>
        </p:spPr>
        <p:txBody>
          <a:bodyPr>
            <a:normAutofit/>
          </a:bodyPr>
          <a:lstStyle/>
          <a:p>
            <a:r>
              <a:rPr lang="fr-CH" dirty="0"/>
              <a:t>Exercice: transposez la matrice suivante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90917-2A9E-43E4-8E26-A79675B66320}"/>
              </a:ext>
            </a:extLst>
          </p:cNvPr>
          <p:cNvCxnSpPr>
            <a:cxnSpLocks/>
          </p:cNvCxnSpPr>
          <p:nvPr/>
        </p:nvCxnSpPr>
        <p:spPr>
          <a:xfrm>
            <a:off x="3147957" y="3429000"/>
            <a:ext cx="1793159" cy="1091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FF4B4D-4E9B-4630-94B9-E4E978DA0ABC}"/>
              </a:ext>
            </a:extLst>
          </p:cNvPr>
          <p:cNvCxnSpPr>
            <a:cxnSpLocks/>
          </p:cNvCxnSpPr>
          <p:nvPr/>
        </p:nvCxnSpPr>
        <p:spPr>
          <a:xfrm flipH="1">
            <a:off x="3707935" y="3783435"/>
            <a:ext cx="687896" cy="4110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9DFAE-5015-4A17-A4BD-3E930D34C84A}"/>
              </a:ext>
            </a:extLst>
          </p:cNvPr>
          <p:cNvCxnSpPr>
            <a:cxnSpLocks/>
          </p:cNvCxnSpPr>
          <p:nvPr/>
        </p:nvCxnSpPr>
        <p:spPr>
          <a:xfrm flipH="1">
            <a:off x="3422708" y="3783435"/>
            <a:ext cx="1862356" cy="120764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0AD026-F326-4704-B301-92469F5D3189}"/>
              </a:ext>
            </a:extLst>
          </p:cNvPr>
          <p:cNvCxnSpPr>
            <a:cxnSpLocks/>
          </p:cNvCxnSpPr>
          <p:nvPr/>
        </p:nvCxnSpPr>
        <p:spPr>
          <a:xfrm>
            <a:off x="4941116" y="4520774"/>
            <a:ext cx="932437" cy="5377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F82DCF-2791-477D-87C1-98E9C7A0108E}"/>
              </a:ext>
            </a:extLst>
          </p:cNvPr>
          <p:cNvCxnSpPr>
            <a:cxnSpLocks/>
          </p:cNvCxnSpPr>
          <p:nvPr/>
        </p:nvCxnSpPr>
        <p:spPr>
          <a:xfrm flipH="1">
            <a:off x="4572000" y="4271386"/>
            <a:ext cx="832399" cy="60382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399250"/>
                  </p:ext>
                </p:extLst>
              </p:nvPr>
            </p:nvGraphicFramePr>
            <p:xfrm>
              <a:off x="3663468" y="2791437"/>
              <a:ext cx="1817064" cy="1637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5947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399250"/>
                  </p:ext>
                </p:extLst>
              </p:nvPr>
            </p:nvGraphicFramePr>
            <p:xfrm>
              <a:off x="3663468" y="2791437"/>
              <a:ext cx="1817064" cy="16376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7" t="-1111" r="-102667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1111" r="-2667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7" t="-101111" r="-102667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101111" r="-2667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5947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081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039847"/>
          </a:xfrm>
        </p:spPr>
        <p:txBody>
          <a:bodyPr>
            <a:normAutofit/>
          </a:bodyPr>
          <a:lstStyle/>
          <a:p>
            <a:r>
              <a:rPr lang="fr-CH" dirty="0" err="1"/>
              <a:t>Inversibilité</a:t>
            </a:r>
            <a:r>
              <a:rPr lang="fr-CH" dirty="0"/>
              <a:t> d’une matrice</a:t>
            </a:r>
          </a:p>
        </p:txBody>
      </p:sp>
    </p:spTree>
    <p:extLst>
      <p:ext uri="{BB962C8B-B14F-4D97-AF65-F5344CB8AC3E}">
        <p14:creationId xmlns:p14="http://schemas.microsoft.com/office/powerpoint/2010/main" val="4248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ABAA32-EEF6-4362-9A3F-DBA60F5308F0}"/>
                  </a:ext>
                </a:extLst>
              </p:cNvPr>
              <p:cNvSpPr/>
              <p:nvPr/>
            </p:nvSpPr>
            <p:spPr>
              <a:xfrm>
                <a:off x="1914825" y="2968832"/>
                <a:ext cx="507882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8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CH" sz="8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8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r-CH" sz="8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8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fr-CH" sz="8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sz="8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CH" sz="8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ABAA32-EEF6-4362-9A3F-DBA60F530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825" y="2968832"/>
                <a:ext cx="5078826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30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2514076"/>
          </a:xfrm>
        </p:spPr>
        <p:txBody>
          <a:bodyPr>
            <a:normAutofit fontScale="90000"/>
          </a:bodyPr>
          <a:lstStyle/>
          <a:p>
            <a:r>
              <a:rPr lang="fr-CH" dirty="0"/>
              <a:t>Une matrice est dite inversible s’il existe une matrice inverse telle 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31C4E5-0E99-42A8-9B51-F46F83C88526}"/>
                  </a:ext>
                </a:extLst>
              </p:cNvPr>
              <p:cNvSpPr/>
              <p:nvPr/>
            </p:nvSpPr>
            <p:spPr>
              <a:xfrm>
                <a:off x="663782" y="3505728"/>
                <a:ext cx="6902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60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CH" sz="600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fr-CH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CH" sz="60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fr-CH" sz="60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H" sz="6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H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CH" sz="6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fr-CH" sz="60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H" sz="6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CH" sz="6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CH" sz="6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sz="60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CH" sz="6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fr-CH" sz="6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31C4E5-0E99-42A8-9B51-F46F83C88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2" y="3505728"/>
                <a:ext cx="6902723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41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Notes: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75EB0-E96C-4235-811F-D1DF79E3E74B}"/>
              </a:ext>
            </a:extLst>
          </p:cNvPr>
          <p:cNvSpPr txBox="1"/>
          <p:nvPr/>
        </p:nvSpPr>
        <p:spPr>
          <a:xfrm>
            <a:off x="721453" y="2038525"/>
            <a:ext cx="752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La matrice doit être carrée,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Le </a:t>
            </a:r>
            <a:r>
              <a:rPr lang="fr-CH" b="1" i="1" dirty="0"/>
              <a:t>déterminant</a:t>
            </a:r>
            <a:r>
              <a:rPr lang="fr-CH" dirty="0"/>
              <a:t> de la matrice doit être non-nul.</a:t>
            </a:r>
          </a:p>
        </p:txBody>
      </p:sp>
    </p:spTree>
    <p:extLst>
      <p:ext uri="{BB962C8B-B14F-4D97-AF65-F5344CB8AC3E}">
        <p14:creationId xmlns:p14="http://schemas.microsoft.com/office/powerpoint/2010/main" val="769414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2x2: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E75EB0-E96C-4235-811F-D1DF79E3E74B}"/>
                  </a:ext>
                </a:extLst>
              </p:cNvPr>
              <p:cNvSpPr txBox="1"/>
              <p:nvPr/>
            </p:nvSpPr>
            <p:spPr>
              <a:xfrm>
                <a:off x="721453" y="2038525"/>
                <a:ext cx="7524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CH" dirty="0"/>
                  <a:t> une matrice carrée de taille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fr-CH" dirty="0"/>
                  <a:t>, nous définissons le </a:t>
                </a:r>
                <a:r>
                  <a:rPr lang="fr-CH" b="1" i="1" dirty="0"/>
                  <a:t>déterminant</a:t>
                </a:r>
                <a:r>
                  <a:rPr lang="fr-CH" dirty="0"/>
                  <a:t> de la 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CH" dirty="0"/>
                  <a:t> comme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E75EB0-E96C-4235-811F-D1DF79E3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3" y="2038525"/>
                <a:ext cx="7524925" cy="923330"/>
              </a:xfrm>
              <a:prstGeom prst="rect">
                <a:avLst/>
              </a:prstGeom>
              <a:blipFill>
                <a:blip r:embed="rId2"/>
                <a:stretch>
                  <a:fillRect l="-486" t="-328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CF28568-04DE-4D8B-8D65-7963401E1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1957163"/>
                  </p:ext>
                </p:extLst>
              </p:nvPr>
            </p:nvGraphicFramePr>
            <p:xfrm>
              <a:off x="3925941" y="3757922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CF28568-04DE-4D8B-8D65-7963401E1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1957163"/>
                  </p:ext>
                </p:extLst>
              </p:nvPr>
            </p:nvGraphicFramePr>
            <p:xfrm>
              <a:off x="3925941" y="3757922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1" t="-1250" r="-103061" b="-1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3093" t="-1250" r="-4124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1" t="-102532" r="-103061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3093" t="-102532" r="-4124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16451F-2A1E-4443-BEEA-135897213CC7}"/>
              </a:ext>
            </a:extLst>
          </p:cNvPr>
          <p:cNvSpPr/>
          <p:nvPr/>
        </p:nvSpPr>
        <p:spPr>
          <a:xfrm rot="2009003">
            <a:off x="3770851" y="4061488"/>
            <a:ext cx="1458788" cy="43981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648C21-5BC7-4C73-B21F-E31AF5AF4C3D}"/>
              </a:ext>
            </a:extLst>
          </p:cNvPr>
          <p:cNvSpPr/>
          <p:nvPr/>
        </p:nvSpPr>
        <p:spPr>
          <a:xfrm rot="18747192">
            <a:off x="3788025" y="4019034"/>
            <a:ext cx="1458788" cy="439816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3638F6-BCE6-4759-B93B-CF450F560AB7}"/>
              </a:ext>
            </a:extLst>
          </p:cNvPr>
          <p:cNvSpPr/>
          <p:nvPr/>
        </p:nvSpPr>
        <p:spPr>
          <a:xfrm>
            <a:off x="4194494" y="2575524"/>
            <a:ext cx="914401" cy="43981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5AD06-0D42-4C9A-891B-B752A02A1569}"/>
              </a:ext>
            </a:extLst>
          </p:cNvPr>
          <p:cNvSpPr/>
          <p:nvPr/>
        </p:nvSpPr>
        <p:spPr>
          <a:xfrm>
            <a:off x="5290230" y="2575524"/>
            <a:ext cx="914401" cy="439816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114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3x3: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E75EB0-E96C-4235-811F-D1DF79E3E74B}"/>
                  </a:ext>
                </a:extLst>
              </p:cNvPr>
              <p:cNvSpPr txBox="1"/>
              <p:nvPr/>
            </p:nvSpPr>
            <p:spPr>
              <a:xfrm>
                <a:off x="721453" y="2038525"/>
                <a:ext cx="7524925" cy="426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CH" dirty="0"/>
                  <a:t> une matrice carrée de taille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fr-CH" dirty="0"/>
                  <a:t>, nous définissons le </a:t>
                </a:r>
                <a:r>
                  <a:rPr lang="fr-CH" b="1" i="1" dirty="0"/>
                  <a:t>déterminant</a:t>
                </a:r>
                <a:r>
                  <a:rPr lang="fr-CH" dirty="0"/>
                  <a:t> de la 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CH" dirty="0"/>
                  <a:t> comme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Le terme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dirty="0"/>
                  <a:t> est appelé le </a:t>
                </a:r>
                <a:r>
                  <a:rPr lang="fr-CH" b="1" i="1" dirty="0"/>
                  <a:t>cofacteur</a:t>
                </a:r>
                <a:r>
                  <a:rPr lang="fr-CH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CH" dirty="0"/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dirty="0"/>
                  <a:t> est appelé le </a:t>
                </a:r>
                <a:r>
                  <a:rPr lang="fr-CH" b="1" i="1" dirty="0"/>
                  <a:t>mineur</a:t>
                </a:r>
                <a:r>
                  <a:rPr lang="fr-CH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CH" b="0" dirty="0"/>
                  <a:t>, correspond au déterminant de la matrice de dimension 2x2 obtenue en supprimant la ligne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et la colonne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de la matrice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H" b="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Il suffit de choisir une ligne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CH" dirty="0"/>
                  <a:t> et faire le développement, par exemple la ligne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H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fr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E75EB0-E96C-4235-811F-D1DF79E3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3" y="2038525"/>
                <a:ext cx="7524925" cy="4265398"/>
              </a:xfrm>
              <a:prstGeom prst="rect">
                <a:avLst/>
              </a:prstGeom>
              <a:blipFill>
                <a:blip r:embed="rId2"/>
                <a:stretch>
                  <a:fillRect l="-486" t="-71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586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3x3: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D62E43-D4E3-4F4E-A23D-7CB9284AF6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530472"/>
                  </p:ext>
                </p:extLst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D62E43-D4E3-4F4E-A23D-7CB9284AF6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8530472"/>
                  </p:ext>
                </p:extLst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149" r="-204425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49" r="-102632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149" r="-3540" b="-2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02326" r="-204425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2326" r="-102632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02326" r="-3540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200000" r="-20442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632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200000" r="-3540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/>
              <p:nvPr/>
            </p:nvSpPr>
            <p:spPr>
              <a:xfrm>
                <a:off x="444547" y="4429082"/>
                <a:ext cx="85799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" y="4429082"/>
                <a:ext cx="85799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0175D6-E615-4E0C-A2DD-7862495926A1}"/>
                  </a:ext>
                </a:extLst>
              </p:cNvPr>
              <p:cNvSpPr/>
              <p:nvPr/>
            </p:nvSpPr>
            <p:spPr>
              <a:xfrm>
                <a:off x="1812022" y="4798414"/>
                <a:ext cx="51508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0175D6-E615-4E0C-A2DD-786249592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22" y="4798414"/>
                <a:ext cx="51508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2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C0215761-52C8-4537-8023-BEC6B0D72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312847"/>
                  </p:ext>
                </p:extLst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C0215761-52C8-4537-8023-BEC6B0D72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312847"/>
                  </p:ext>
                </p:extLst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149" r="-204425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49" r="-102632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149" r="-3540" b="-2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02326" r="-204425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2326" r="-102632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02326" r="-3540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200000" r="-20442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632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200000" r="-3540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3x3: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/>
              <p:nvPr/>
            </p:nvSpPr>
            <p:spPr>
              <a:xfrm>
                <a:off x="1539885" y="4722697"/>
                <a:ext cx="4526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5" y="4722697"/>
                <a:ext cx="452604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05558F-7BD1-4100-8FE3-3E22FB8C565C}"/>
              </a:ext>
            </a:extLst>
          </p:cNvPr>
          <p:cNvSpPr/>
          <p:nvPr/>
        </p:nvSpPr>
        <p:spPr>
          <a:xfrm rot="2009003">
            <a:off x="3842605" y="3021483"/>
            <a:ext cx="1458788" cy="43981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E4B10F-941E-4B94-8A36-67D97BDE6D8F}"/>
              </a:ext>
            </a:extLst>
          </p:cNvPr>
          <p:cNvSpPr/>
          <p:nvPr/>
        </p:nvSpPr>
        <p:spPr>
          <a:xfrm rot="19269967">
            <a:off x="3809538" y="2995485"/>
            <a:ext cx="1445499" cy="42554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D8F478-51BA-4BCF-B1FC-5D3017ED1EE8}"/>
              </a:ext>
            </a:extLst>
          </p:cNvPr>
          <p:cNvSpPr/>
          <p:nvPr/>
        </p:nvSpPr>
        <p:spPr>
          <a:xfrm>
            <a:off x="3183678" y="2185791"/>
            <a:ext cx="469853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BC0A63-5063-45A9-A639-3E17F95F8502}"/>
              </a:ext>
            </a:extLst>
          </p:cNvPr>
          <p:cNvSpPr/>
          <p:nvPr/>
        </p:nvSpPr>
        <p:spPr>
          <a:xfrm rot="5400000">
            <a:off x="3053036" y="3081491"/>
            <a:ext cx="827746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7AD19E-48CE-4EE3-AE70-5264F99892F1}"/>
              </a:ext>
            </a:extLst>
          </p:cNvPr>
          <p:cNvSpPr/>
          <p:nvPr/>
        </p:nvSpPr>
        <p:spPr>
          <a:xfrm>
            <a:off x="3972459" y="2304204"/>
            <a:ext cx="1119657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1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3">
                <a:extLst>
                  <a:ext uri="{FF2B5EF4-FFF2-40B4-BE49-F238E27FC236}">
                    <a16:creationId xmlns:a16="http://schemas.microsoft.com/office/drawing/2014/main" id="{9A18B546-0E99-47BA-823A-369FCE73B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312847"/>
                  </p:ext>
                </p:extLst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3">
                <a:extLst>
                  <a:ext uri="{FF2B5EF4-FFF2-40B4-BE49-F238E27FC236}">
                    <a16:creationId xmlns:a16="http://schemas.microsoft.com/office/drawing/2014/main" id="{9A18B546-0E99-47BA-823A-369FCE73B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312847"/>
                  </p:ext>
                </p:extLst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149" r="-204425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49" r="-102632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149" r="-3540" b="-2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02326" r="-204425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2326" r="-102632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02326" r="-3540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200000" r="-20442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632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200000" r="-3540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3x3: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/>
              <p:nvPr/>
            </p:nvSpPr>
            <p:spPr>
              <a:xfrm>
                <a:off x="1539885" y="4722697"/>
                <a:ext cx="4526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5" y="4722697"/>
                <a:ext cx="452604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4D8F478-51BA-4BCF-B1FC-5D3017ED1EE8}"/>
              </a:ext>
            </a:extLst>
          </p:cNvPr>
          <p:cNvSpPr/>
          <p:nvPr/>
        </p:nvSpPr>
        <p:spPr>
          <a:xfrm>
            <a:off x="3905239" y="2160687"/>
            <a:ext cx="469853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BC0A63-5063-45A9-A639-3E17F95F8502}"/>
              </a:ext>
            </a:extLst>
          </p:cNvPr>
          <p:cNvSpPr/>
          <p:nvPr/>
        </p:nvSpPr>
        <p:spPr>
          <a:xfrm rot="5400000">
            <a:off x="3726292" y="3030055"/>
            <a:ext cx="827746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7AD19E-48CE-4EE3-AE70-5264F99892F1}"/>
              </a:ext>
            </a:extLst>
          </p:cNvPr>
          <p:cNvSpPr/>
          <p:nvPr/>
        </p:nvSpPr>
        <p:spPr>
          <a:xfrm>
            <a:off x="3243079" y="2304204"/>
            <a:ext cx="469853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8819BD-1874-4FA7-A12A-A5AA1E58163D}"/>
              </a:ext>
            </a:extLst>
          </p:cNvPr>
          <p:cNvSpPr/>
          <p:nvPr/>
        </p:nvSpPr>
        <p:spPr>
          <a:xfrm>
            <a:off x="4592549" y="2290684"/>
            <a:ext cx="469853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05558F-7BD1-4100-8FE3-3E22FB8C565C}"/>
              </a:ext>
            </a:extLst>
          </p:cNvPr>
          <p:cNvSpPr/>
          <p:nvPr/>
        </p:nvSpPr>
        <p:spPr>
          <a:xfrm rot="987313">
            <a:off x="3013510" y="3026822"/>
            <a:ext cx="2311526" cy="49260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E4B10F-941E-4B94-8A36-67D97BDE6D8F}"/>
              </a:ext>
            </a:extLst>
          </p:cNvPr>
          <p:cNvSpPr/>
          <p:nvPr/>
        </p:nvSpPr>
        <p:spPr>
          <a:xfrm rot="20393352">
            <a:off x="3032317" y="3052558"/>
            <a:ext cx="2149445" cy="42554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49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3x3: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D62E43-D4E3-4F4E-A23D-7CB9284AF60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D62E43-D4E3-4F4E-A23D-7CB9284AF60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137376" y="2133252"/>
              <a:ext cx="2063799" cy="15774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793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687933">
                      <a:extLst>
                        <a:ext uri="{9D8B030D-6E8A-4147-A177-3AD203B41FA5}">
                          <a16:colId xmlns:a16="http://schemas.microsoft.com/office/drawing/2014/main" val="2558650166"/>
                        </a:ext>
                      </a:extLst>
                    </a:gridCol>
                  </a:tblGrid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149" r="-204425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49" r="-102632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149" r="-3540" b="-2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102326" r="-204425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2326" r="-102632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102326" r="-3540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52582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5" t="-200000" r="-20442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632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770" t="-200000" r="-3540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5690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/>
              <p:nvPr/>
            </p:nvSpPr>
            <p:spPr>
              <a:xfrm>
                <a:off x="1539885" y="4722697"/>
                <a:ext cx="46238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8224A6-327D-4541-867F-FC697A4C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5" y="4722697"/>
                <a:ext cx="462383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05558F-7BD1-4100-8FE3-3E22FB8C565C}"/>
              </a:ext>
            </a:extLst>
          </p:cNvPr>
          <p:cNvSpPr/>
          <p:nvPr/>
        </p:nvSpPr>
        <p:spPr>
          <a:xfrm rot="2009003">
            <a:off x="3112936" y="3029370"/>
            <a:ext cx="1458788" cy="43981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E4B10F-941E-4B94-8A36-67D97BDE6D8F}"/>
              </a:ext>
            </a:extLst>
          </p:cNvPr>
          <p:cNvSpPr/>
          <p:nvPr/>
        </p:nvSpPr>
        <p:spPr>
          <a:xfrm rot="19269967">
            <a:off x="3079869" y="3003372"/>
            <a:ext cx="1445499" cy="42554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D8F478-51BA-4BCF-B1FC-5D3017ED1EE8}"/>
              </a:ext>
            </a:extLst>
          </p:cNvPr>
          <p:cNvSpPr/>
          <p:nvPr/>
        </p:nvSpPr>
        <p:spPr>
          <a:xfrm>
            <a:off x="4615180" y="2171370"/>
            <a:ext cx="469853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BC0A63-5063-45A9-A639-3E17F95F8502}"/>
              </a:ext>
            </a:extLst>
          </p:cNvPr>
          <p:cNvSpPr/>
          <p:nvPr/>
        </p:nvSpPr>
        <p:spPr>
          <a:xfrm rot="5400000">
            <a:off x="4436233" y="3073102"/>
            <a:ext cx="827746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7AD19E-48CE-4EE3-AE70-5264F99892F1}"/>
              </a:ext>
            </a:extLst>
          </p:cNvPr>
          <p:cNvSpPr/>
          <p:nvPr/>
        </p:nvSpPr>
        <p:spPr>
          <a:xfrm>
            <a:off x="3306372" y="2288815"/>
            <a:ext cx="1119657" cy="234892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46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3x3: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2032E8-714A-4EDC-B2EB-26C3B1D852C4}"/>
                  </a:ext>
                </a:extLst>
              </p:cNvPr>
              <p:cNvSpPr/>
              <p:nvPr/>
            </p:nvSpPr>
            <p:spPr>
              <a:xfrm>
                <a:off x="245378" y="3154772"/>
                <a:ext cx="88063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2032E8-714A-4EDC-B2EB-26C3B1D85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8" y="3154772"/>
                <a:ext cx="8806385" cy="646331"/>
              </a:xfrm>
              <a:prstGeom prst="rect">
                <a:avLst/>
              </a:prstGeom>
              <a:blipFill>
                <a:blip r:embed="rId2"/>
                <a:stretch>
                  <a:fillRect l="-554" t="-566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7C4612-4C60-4531-A0A1-53CD11BA48A9}"/>
                  </a:ext>
                </a:extLst>
              </p:cNvPr>
              <p:cNvSpPr/>
              <p:nvPr/>
            </p:nvSpPr>
            <p:spPr>
              <a:xfrm>
                <a:off x="245378" y="2603808"/>
                <a:ext cx="55472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H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H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7C4612-4C60-4531-A0A1-53CD11BA4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78" y="2603808"/>
                <a:ext cx="5547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009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Déterminant général: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E75EB0-E96C-4235-811F-D1DF79E3E74B}"/>
                  </a:ext>
                </a:extLst>
              </p:cNvPr>
              <p:cNvSpPr txBox="1"/>
              <p:nvPr/>
            </p:nvSpPr>
            <p:spPr>
              <a:xfrm>
                <a:off x="721453" y="2038525"/>
                <a:ext cx="7524925" cy="204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Soit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CH" dirty="0"/>
                  <a:t> une matrice carrée de taille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H" dirty="0"/>
                  <a:t>, nous définissons le </a:t>
                </a:r>
                <a:r>
                  <a:rPr lang="fr-CH" b="1" i="1" dirty="0"/>
                  <a:t>déterminant</a:t>
                </a:r>
                <a:r>
                  <a:rPr lang="fr-CH" dirty="0"/>
                  <a:t> de la matrice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CH" dirty="0"/>
                  <a:t> comme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H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CH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Le terme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fr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dirty="0"/>
                  <a:t> est appelé le </a:t>
                </a:r>
                <a:r>
                  <a:rPr lang="fr-CH" b="1" i="1" dirty="0"/>
                  <a:t>cofacteur</a:t>
                </a:r>
                <a:r>
                  <a:rPr lang="fr-CH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CH" dirty="0"/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dirty="0"/>
                  <a:t> est appelé le </a:t>
                </a:r>
                <a:r>
                  <a:rPr lang="fr-CH" b="1" i="1" dirty="0"/>
                  <a:t>mineur</a:t>
                </a:r>
                <a:r>
                  <a:rPr lang="fr-CH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r-CH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E75EB0-E96C-4235-811F-D1DF79E3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3" y="2038525"/>
                <a:ext cx="7524925" cy="2047740"/>
              </a:xfrm>
              <a:prstGeom prst="rect">
                <a:avLst/>
              </a:prstGeom>
              <a:blipFill>
                <a:blip r:embed="rId2"/>
                <a:stretch>
                  <a:fillRect l="-486" t="-1488" b="-297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60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5222154"/>
                  </p:ext>
                </p:extLst>
              </p:nvPr>
            </p:nvGraphicFramePr>
            <p:xfrm>
              <a:off x="545285" y="1351250"/>
              <a:ext cx="4110605" cy="2306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5222154"/>
                  </p:ext>
                </p:extLst>
              </p:nvPr>
            </p:nvGraphicFramePr>
            <p:xfrm>
              <a:off x="545285" y="1351250"/>
              <a:ext cx="4110605" cy="2306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212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82212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266" r="-402963" b="-3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266" r="-302963" b="-3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266" r="-202963" b="-3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266" r="-102963" b="-3835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266" r="-2963" b="-3835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100000" r="-402963" b="-2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100000" r="-302963" b="-2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100000" r="-202963" b="-2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100000" r="-102963" b="-27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100000" r="-2963" b="-27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225352" r="-402963" b="-2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225352" r="-302963" b="-2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225352" r="-202963" b="-2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225352" r="-102963" b="-2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225352" r="-2963" b="-2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43164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325352" r="-402963" b="-1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325352" r="-302963" b="-1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325352" r="-202963" b="-1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325352" r="-102963" b="-1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325352" r="-2963" b="-1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1" t="-382278" r="-402963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41" t="-382278" r="-302963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41" t="-382278" r="-202963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41" t="-382278" r="-102963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41" t="-382278" r="-2963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4420396"/>
                  </p:ext>
                </p:extLst>
              </p:nvPr>
            </p:nvGraphicFramePr>
            <p:xfrm>
              <a:off x="5327009" y="1351250"/>
              <a:ext cx="3464655" cy="4395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4420396"/>
                  </p:ext>
                </p:extLst>
              </p:nvPr>
            </p:nvGraphicFramePr>
            <p:xfrm>
              <a:off x="5327009" y="1351250"/>
              <a:ext cx="3464655" cy="43952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931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692931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694" r="-403509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694" r="-303509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77" t="-694" r="-203509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77" t="-694" r="-103509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877" t="-694" r="-3509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100000" r="-4035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100000" r="-3035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77" t="-100000" r="-2035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77" t="-100000" r="-1035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877" t="-100000" r="-350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201389" r="-403509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201389" r="-303509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77" t="-201389" r="-203509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77" t="-201389" r="-103509" b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877" t="-201389" r="-3509" b="-2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299310" r="-403509" b="-1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299310" r="-303509" b="-1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77" t="-299310" r="-203509" b="-1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77" t="-299310" r="-103509" b="-1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877" t="-299310" r="-3509" b="-10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8790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77" t="-402083" r="-403509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877" t="-402083" r="-303509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877" t="-402083" r="-203509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877" t="-402083" r="-103509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877" t="-402083" r="-3509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8F094B-C0E5-41B6-9947-E2B82A6BD01B}"/>
                  </a:ext>
                </a:extLst>
              </p:cNvPr>
              <p:cNvSpPr/>
              <p:nvPr/>
            </p:nvSpPr>
            <p:spPr>
              <a:xfrm>
                <a:off x="4735610" y="2212037"/>
                <a:ext cx="5116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8F094B-C0E5-41B6-9947-E2B82A6BD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10" y="2212037"/>
                <a:ext cx="5116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2AC4B73-FA21-4C3E-B4FA-2832BA30A204}"/>
                  </a:ext>
                </a:extLst>
              </p:cNvPr>
              <p:cNvSpPr/>
              <p:nvPr/>
            </p:nvSpPr>
            <p:spPr>
              <a:xfrm>
                <a:off x="547420" y="393412"/>
                <a:ext cx="5341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2AC4B73-FA21-4C3E-B4FA-2832BA30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0" y="393412"/>
                <a:ext cx="53412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05B4D1-DD6C-4A58-951A-2032B260A48F}"/>
                  </a:ext>
                </a:extLst>
              </p:cNvPr>
              <p:cNvSpPr/>
              <p:nvPr/>
            </p:nvSpPr>
            <p:spPr>
              <a:xfrm>
                <a:off x="5427678" y="393412"/>
                <a:ext cx="5293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05B4D1-DD6C-4A58-951A-2032B260A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78" y="393412"/>
                <a:ext cx="5293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72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Exercices: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75EB0-E96C-4235-811F-D1DF79E3E74B}"/>
              </a:ext>
            </a:extLst>
          </p:cNvPr>
          <p:cNvSpPr txBox="1"/>
          <p:nvPr/>
        </p:nvSpPr>
        <p:spPr>
          <a:xfrm>
            <a:off x="721453" y="2038525"/>
            <a:ext cx="75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Calculer le déterminant des matrice suivantes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/>
              <p:nvPr/>
            </p:nvSpPr>
            <p:spPr>
              <a:xfrm>
                <a:off x="1012676" y="2510856"/>
                <a:ext cx="1707840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2510856"/>
                <a:ext cx="1707840" cy="554254"/>
              </a:xfrm>
              <a:prstGeom prst="rect">
                <a:avLst/>
              </a:prstGeom>
              <a:blipFill>
                <a:blip r:embed="rId2"/>
                <a:stretch>
                  <a:fillRect l="-2857" b="-109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/>
              <p:nvPr/>
            </p:nvSpPr>
            <p:spPr>
              <a:xfrm>
                <a:off x="1012676" y="3151873"/>
                <a:ext cx="1430520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2.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151873"/>
                <a:ext cx="1430520" cy="554254"/>
              </a:xfrm>
              <a:prstGeom prst="rect">
                <a:avLst/>
              </a:prstGeom>
              <a:blipFill>
                <a:blip r:embed="rId3"/>
                <a:stretch>
                  <a:fillRect l="-3404" b="-109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/>
              <p:nvPr/>
            </p:nvSpPr>
            <p:spPr>
              <a:xfrm>
                <a:off x="1012676" y="3792890"/>
                <a:ext cx="194880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792890"/>
                <a:ext cx="1948803" cy="824906"/>
              </a:xfrm>
              <a:prstGeom prst="rect">
                <a:avLst/>
              </a:prstGeom>
              <a:blipFill>
                <a:blip r:embed="rId4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/>
              <p:nvPr/>
            </p:nvSpPr>
            <p:spPr>
              <a:xfrm>
                <a:off x="1012676" y="4741243"/>
                <a:ext cx="2295052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4.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4741243"/>
                <a:ext cx="2295052" cy="824906"/>
              </a:xfrm>
              <a:prstGeom prst="rect">
                <a:avLst/>
              </a:prstGeom>
              <a:blipFill>
                <a:blip r:embed="rId5"/>
                <a:stretch>
                  <a:fillRect l="-212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48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Exercices – Solutions: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75EB0-E96C-4235-811F-D1DF79E3E74B}"/>
              </a:ext>
            </a:extLst>
          </p:cNvPr>
          <p:cNvSpPr txBox="1"/>
          <p:nvPr/>
        </p:nvSpPr>
        <p:spPr>
          <a:xfrm>
            <a:off x="721453" y="2038525"/>
            <a:ext cx="75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Calculer le déterminant des matrice suivantes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/>
              <p:nvPr/>
            </p:nvSpPr>
            <p:spPr>
              <a:xfrm>
                <a:off x="1012676" y="2510856"/>
                <a:ext cx="3445495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=−4 −6=−10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2510856"/>
                <a:ext cx="3445495" cy="554254"/>
              </a:xfrm>
              <a:prstGeom prst="rect">
                <a:avLst/>
              </a:prstGeom>
              <a:blipFill>
                <a:blip r:embed="rId2"/>
                <a:stretch>
                  <a:fillRect l="-1416" b="-109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/>
              <p:nvPr/>
            </p:nvSpPr>
            <p:spPr>
              <a:xfrm>
                <a:off x="1012676" y="3151873"/>
                <a:ext cx="284917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=6 −6=0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151873"/>
                <a:ext cx="2849178" cy="554254"/>
              </a:xfrm>
              <a:prstGeom prst="rect">
                <a:avLst/>
              </a:prstGeom>
              <a:blipFill>
                <a:blip r:embed="rId3"/>
                <a:stretch>
                  <a:fillRect l="-1709" b="-109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/>
              <p:nvPr/>
            </p:nvSpPr>
            <p:spPr>
              <a:xfrm>
                <a:off x="1012676" y="3792890"/>
                <a:ext cx="6363665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=0</m:t>
                    </m:r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H" b="0" i="1" smtClean="0">
                        <a:latin typeface="Cambria Math" panose="02040503050406030204" pitchFamily="18" charset="0"/>
                      </a:rPr>
                      <m:t>−0</m:t>
                    </m:r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H" b="0" i="1" smtClean="0">
                        <a:latin typeface="Cambria Math" panose="02040503050406030204" pitchFamily="18" charset="0"/>
                      </a:rPr>
                      <m:t>+0</m:t>
                    </m:r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CH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792890"/>
                <a:ext cx="6363665" cy="824906"/>
              </a:xfrm>
              <a:prstGeom prst="rect">
                <a:avLst/>
              </a:prstGeom>
              <a:blipFill>
                <a:blip r:embed="rId4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/>
              <p:nvPr/>
            </p:nvSpPr>
            <p:spPr>
              <a:xfrm>
                <a:off x="1012676" y="4741243"/>
                <a:ext cx="2295052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4.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4741243"/>
                <a:ext cx="2295052" cy="824906"/>
              </a:xfrm>
              <a:prstGeom prst="rect">
                <a:avLst/>
              </a:prstGeom>
              <a:blipFill>
                <a:blip r:embed="rId5"/>
                <a:stretch>
                  <a:fillRect l="-212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B91E3D-E600-4E47-ACEC-D8723E3A7C4A}"/>
                  </a:ext>
                </a:extLst>
              </p:cNvPr>
              <p:cNvSpPr/>
              <p:nvPr/>
            </p:nvSpPr>
            <p:spPr>
              <a:xfrm>
                <a:off x="3195934" y="4976244"/>
                <a:ext cx="4278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i="1">
                          <a:latin typeface="Cambria Math" panose="02040503050406030204" pitchFamily="18" charset="0"/>
                        </a:rPr>
                        <m:t>+1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CH" i="1">
                          <a:latin typeface="Cambria Math" panose="02040503050406030204" pitchFamily="18" charset="0"/>
                        </a:rPr>
                        <m:t>+0</m:t>
                      </m:r>
                      <m:func>
                        <m:funcPr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B91E3D-E600-4E47-ACEC-D8723E3A7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34" y="4976244"/>
                <a:ext cx="42789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B8DAC3-9B9F-4DAB-9219-AC11599F7F91}"/>
                  </a:ext>
                </a:extLst>
              </p:cNvPr>
              <p:cNvSpPr/>
              <p:nvPr/>
            </p:nvSpPr>
            <p:spPr>
              <a:xfrm>
                <a:off x="3307728" y="5739931"/>
                <a:ext cx="4147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1−6</m:t>
                          </m:r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2+6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=10+8=18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B8DAC3-9B9F-4DAB-9219-AC11599F7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728" y="5739931"/>
                <a:ext cx="41473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88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dirty="0"/>
              <a:t>Inversion de matrice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9DED2C-2D32-41D5-B9D6-72B92462E5C3}"/>
                  </a:ext>
                </a:extLst>
              </p:cNvPr>
              <p:cNvSpPr txBox="1"/>
              <p:nvPr/>
            </p:nvSpPr>
            <p:spPr>
              <a:xfrm>
                <a:off x="696286" y="2055303"/>
                <a:ext cx="7524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Soit une matrice carrée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H" dirty="0"/>
                  <a:t> de dimension 2x2 et de déterminant non-nul, alors on calcule la matrice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CH" dirty="0"/>
                  <a:t> de façon suivante 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9DED2C-2D32-41D5-B9D6-72B92462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2055303"/>
                <a:ext cx="7524925" cy="646331"/>
              </a:xfrm>
              <a:prstGeom prst="rect">
                <a:avLst/>
              </a:prstGeom>
              <a:blipFill>
                <a:blip r:embed="rId2"/>
                <a:stretch>
                  <a:fillRect l="-648" t="-4717" b="-141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D70DA3-A08E-46AD-BA27-821C8E2684E0}"/>
                  </a:ext>
                </a:extLst>
              </p:cNvPr>
              <p:cNvSpPr/>
              <p:nvPr/>
            </p:nvSpPr>
            <p:spPr>
              <a:xfrm>
                <a:off x="1802572" y="3007645"/>
                <a:ext cx="2350579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D70DA3-A08E-46AD-BA27-821C8E268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572" y="3007645"/>
                <a:ext cx="2350579" cy="661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F629ED-93E7-429F-A47C-289F811D3D7F}"/>
                  </a:ext>
                </a:extLst>
              </p:cNvPr>
              <p:cNvSpPr txBox="1"/>
              <p:nvPr/>
            </p:nvSpPr>
            <p:spPr>
              <a:xfrm>
                <a:off x="696286" y="3833201"/>
                <a:ext cx="7524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Où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H" dirty="0"/>
                  <a:t> est la </a:t>
                </a:r>
                <a:r>
                  <a:rPr lang="fr-CH" b="1" i="1" dirty="0" err="1"/>
                  <a:t>comtatrice</a:t>
                </a:r>
                <a:r>
                  <a:rPr lang="fr-CH" dirty="0"/>
                  <a:t> (ou </a:t>
                </a:r>
                <a:r>
                  <a:rPr lang="fr-CH" b="1" i="1" dirty="0"/>
                  <a:t>matrice adjointe</a:t>
                </a:r>
                <a:r>
                  <a:rPr lang="fr-CH" dirty="0"/>
                  <a:t>) de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H" dirty="0"/>
                  <a:t> et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𝑐𝑜𝑚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fr-CH" dirty="0"/>
                  <a:t> est la </a:t>
                </a:r>
                <a:r>
                  <a:rPr lang="fr-CH" b="1" i="1" dirty="0" err="1"/>
                  <a:t>transporée</a:t>
                </a:r>
                <a:r>
                  <a:rPr lang="fr-CH" dirty="0"/>
                  <a:t> de la </a:t>
                </a:r>
                <a:r>
                  <a:rPr lang="fr-CH" dirty="0" err="1"/>
                  <a:t>comatrice</a:t>
                </a:r>
                <a:r>
                  <a:rPr lang="fr-CH" dirty="0"/>
                  <a:t> de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H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F629ED-93E7-429F-A47C-289F811D3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3833201"/>
                <a:ext cx="7524925" cy="646331"/>
              </a:xfrm>
              <a:prstGeom prst="rect">
                <a:avLst/>
              </a:prstGeom>
              <a:blipFill>
                <a:blip r:embed="rId4"/>
                <a:stretch>
                  <a:fillRect l="-648" t="-5660" b="-141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53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Comatrice</a:t>
            </a:r>
            <a:r>
              <a:rPr lang="fr-CH" dirty="0"/>
              <a:t> de la matrice 2x2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F50B02-4E99-471C-92B0-2BA1637C1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620039"/>
                  </p:ext>
                </p:extLst>
              </p:nvPr>
            </p:nvGraphicFramePr>
            <p:xfrm>
              <a:off x="1379936" y="2877078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F50B02-4E99-471C-92B0-2BA1637C1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620039"/>
                  </p:ext>
                </p:extLst>
              </p:nvPr>
            </p:nvGraphicFramePr>
            <p:xfrm>
              <a:off x="1379936" y="2877078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" t="-1250" r="-103061" b="-1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62" t="-1250" r="-4124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" t="-102532" r="-103061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62" t="-102532" r="-4124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5FC931-CD8B-4636-B583-B0C587173C68}"/>
                  </a:ext>
                </a:extLst>
              </p:cNvPr>
              <p:cNvSpPr/>
              <p:nvPr/>
            </p:nvSpPr>
            <p:spPr>
              <a:xfrm>
                <a:off x="1778572" y="2363490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5FC931-CD8B-4636-B583-B0C587173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72" y="2363490"/>
                <a:ext cx="49757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7B5DC0-1904-4E9E-B95F-0A585013C9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293859"/>
                  </p:ext>
                </p:extLst>
              </p:nvPr>
            </p:nvGraphicFramePr>
            <p:xfrm>
              <a:off x="4334259" y="2947979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A77B5DC0-1904-4E9E-B95F-0A585013C9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293859"/>
                  </p:ext>
                </p:extLst>
              </p:nvPr>
            </p:nvGraphicFramePr>
            <p:xfrm>
              <a:off x="4334259" y="2947979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1" t="-1250" r="-103061" b="-1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3093" t="-1250" r="-4124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1" t="-102532" r="-103061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3093" t="-102532" r="-4124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207D8-F3D0-4E51-A785-9F6F75B4A4D6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207D8-F3D0-4E51-A785-9F6F75B4A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6A0C8-41A7-46CB-81AB-E4DC6DE4DFEF}"/>
              </a:ext>
            </a:extLst>
          </p:cNvPr>
          <p:cNvCxnSpPr>
            <a:cxnSpLocks/>
          </p:cNvCxnSpPr>
          <p:nvPr/>
        </p:nvCxnSpPr>
        <p:spPr>
          <a:xfrm>
            <a:off x="1677798" y="3168919"/>
            <a:ext cx="520118" cy="45512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A03BA7-91BE-443F-8681-CEE4DE4602FD}"/>
              </a:ext>
            </a:extLst>
          </p:cNvPr>
          <p:cNvCxnSpPr>
            <a:cxnSpLocks/>
          </p:cNvCxnSpPr>
          <p:nvPr/>
        </p:nvCxnSpPr>
        <p:spPr>
          <a:xfrm flipH="1">
            <a:off x="1677798" y="3168919"/>
            <a:ext cx="520119" cy="45512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3A3BF4-07A0-40DC-AE18-0990AB30596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42613" y="402673"/>
                <a:ext cx="8623881" cy="1015663"/>
              </a:xfrm>
            </p:spPr>
            <p:txBody>
              <a:bodyPr>
                <a:normAutofit/>
              </a:bodyPr>
              <a:lstStyle/>
              <a:p>
                <a:r>
                  <a:rPr lang="fr-CH" sz="4800" dirty="0"/>
                  <a:t>Comatrice de la matrice </a:t>
                </a:r>
                <a14:m>
                  <m:oMath xmlns:m="http://schemas.openxmlformats.org/officeDocument/2006/math">
                    <m:r>
                      <a:rPr lang="fr-CH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sz="48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fr-CH" sz="4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CH" sz="4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3A3BF4-07A0-40DC-AE18-0990AB305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2613" y="402673"/>
                <a:ext cx="8623881" cy="1015663"/>
              </a:xfrm>
              <a:blipFill>
                <a:blip r:embed="rId2"/>
                <a:stretch>
                  <a:fillRect b="-3233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207D8-F3D0-4E51-A785-9F6F75B4A4D6}"/>
                  </a:ext>
                </a:extLst>
              </p:cNvPr>
              <p:cNvSpPr/>
              <p:nvPr/>
            </p:nvSpPr>
            <p:spPr>
              <a:xfrm>
                <a:off x="2409773" y="1963365"/>
                <a:ext cx="4324454" cy="581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𝑐𝑜𝑚</m:t>
                    </m:r>
                    <m:sSub>
                      <m:sSub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m:rPr>
                        <m:sty m:val="p"/>
                      </m:rPr>
                      <a:rPr lang="fr-CH" sz="28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207D8-F3D0-4E51-A785-9F6F75B4A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773" y="1963365"/>
                <a:ext cx="4324454" cy="581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1C04D46-C159-442E-97B7-456726D498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019938"/>
                  </p:ext>
                </p:extLst>
              </p:nvPr>
            </p:nvGraphicFramePr>
            <p:xfrm>
              <a:off x="2300669" y="3254926"/>
              <a:ext cx="4542662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1232869411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H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1C04D46-C159-442E-97B7-456726D498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019938"/>
                  </p:ext>
                </p:extLst>
              </p:nvPr>
            </p:nvGraphicFramePr>
            <p:xfrm>
              <a:off x="2300669" y="3254926"/>
              <a:ext cx="4542662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1232869411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" t="-1667" r="-403356" b="-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71" t="-1667" r="-303356" b="-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333" t="-1667" r="-201333" b="-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6757" t="-1667" r="-308108" b="-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7333" t="-1667" r="-204000" b="-3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1342" t="-1667" r="-2685" b="-3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" t="-100000" r="-403356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71" t="-100000" r="-303356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333" t="-100000" r="-201333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6757" t="-100000" r="-308108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1342" t="-100000" r="-2685" b="-285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" t="-225926" r="-403356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71" t="-225926" r="-303356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333" t="-225926" r="-201333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6757" t="-225926" r="-308108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97333" t="-225926" r="-204000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1342" t="-225926" r="-2685" b="-2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" t="-320000" r="-403356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71" t="-320000" r="-303356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333" t="-320000" r="-201333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6757" t="-320000" r="-308108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1342" t="-320000" r="-2685" b="-1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1" t="-385000" r="-403356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71" t="-385000" r="-303356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333" t="-385000" r="-201333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1342" t="-385000" r="-2685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5500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C814B-CE38-4FB0-9298-FD07CB0796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225426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C814B-CE38-4FB0-9298-FD07CB0796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225426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9B290FC-8226-47A8-B2C0-A26020D775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048163"/>
                  </p:ext>
                </p:extLst>
              </p:nvPr>
            </p:nvGraphicFramePr>
            <p:xfrm>
              <a:off x="4348333" y="29479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89B290FC-8226-47A8-B2C0-A26020D775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8048163"/>
                  </p:ext>
                </p:extLst>
              </p:nvPr>
            </p:nvGraphicFramePr>
            <p:xfrm>
              <a:off x="4348333" y="29479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73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C814B-CE38-4FB0-9298-FD07CB0796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51223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E9C814B-CE38-4FB0-9298-FD07CB0796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51223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1366076" y="3027047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48A05-6E15-4EF4-8BE0-0C3EC24615C5}"/>
              </a:ext>
            </a:extLst>
          </p:cNvPr>
          <p:cNvSpPr/>
          <p:nvPr/>
        </p:nvSpPr>
        <p:spPr>
          <a:xfrm rot="5400000">
            <a:off x="1039622" y="4000971"/>
            <a:ext cx="1034258" cy="325915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FCCB1-C18A-4E0A-B080-9DE898BD00D8}"/>
              </a:ext>
            </a:extLst>
          </p:cNvPr>
          <p:cNvSpPr/>
          <p:nvPr/>
        </p:nvSpPr>
        <p:spPr>
          <a:xfrm>
            <a:off x="2116111" y="3027047"/>
            <a:ext cx="1255469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8266386-DFC8-486E-B2C5-34840C1D1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21912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8266386-DFC8-486E-B2C5-34840C1D1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21912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1782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6DD24189-FEEC-4C87-8839-17FE5A971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326627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6DD24189-FEEC-4C87-8839-17FE5A971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326627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1AB87D73-074B-4C39-92F0-7C7D0018E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468885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1AB87D73-074B-4C39-92F0-7C7D0018E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468885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2169313" y="3027047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48A05-6E15-4EF4-8BE0-0C3EC24615C5}"/>
              </a:ext>
            </a:extLst>
          </p:cNvPr>
          <p:cNvSpPr/>
          <p:nvPr/>
        </p:nvSpPr>
        <p:spPr>
          <a:xfrm rot="5400000">
            <a:off x="1900969" y="3979546"/>
            <a:ext cx="1034258" cy="411743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FCCB1-C18A-4E0A-B080-9DE898BD00D8}"/>
              </a:ext>
            </a:extLst>
          </p:cNvPr>
          <p:cNvSpPr/>
          <p:nvPr/>
        </p:nvSpPr>
        <p:spPr>
          <a:xfrm>
            <a:off x="2978092" y="3027047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1360007" y="3047961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6618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6DD24189-FEEC-4C87-8839-17FE5A971E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6DD24189-FEEC-4C87-8839-17FE5A971E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1AB87D73-074B-4C39-92F0-7C7D0018E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09917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1AB87D73-074B-4C39-92F0-7C7D0018E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909917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2967604" y="3012308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48A05-6E15-4EF4-8BE0-0C3EC24615C5}"/>
              </a:ext>
            </a:extLst>
          </p:cNvPr>
          <p:cNvSpPr/>
          <p:nvPr/>
        </p:nvSpPr>
        <p:spPr>
          <a:xfrm rot="5400000">
            <a:off x="2656346" y="3972176"/>
            <a:ext cx="1034258" cy="411743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FCCB1-C18A-4E0A-B080-9DE898BD00D8}"/>
              </a:ext>
            </a:extLst>
          </p:cNvPr>
          <p:cNvSpPr/>
          <p:nvPr/>
        </p:nvSpPr>
        <p:spPr>
          <a:xfrm>
            <a:off x="2184778" y="3063359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1360007" y="3047961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137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6DD24189-FEEC-4C87-8839-17FE5A971E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3">
                <a:extLst>
                  <a:ext uri="{FF2B5EF4-FFF2-40B4-BE49-F238E27FC236}">
                    <a16:creationId xmlns:a16="http://schemas.microsoft.com/office/drawing/2014/main" id="{6DD24189-FEEC-4C87-8839-17FE5A971E9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1AB87D73-074B-4C39-92F0-7C7D0018E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66647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1">
                <a:extLst>
                  <a:ext uri="{FF2B5EF4-FFF2-40B4-BE49-F238E27FC236}">
                    <a16:creationId xmlns:a16="http://schemas.microsoft.com/office/drawing/2014/main" id="{1AB87D73-074B-4C39-92F0-7C7D0018E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366647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1354768" y="3666319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048A05-6E15-4EF4-8BE0-0C3EC24615C5}"/>
              </a:ext>
            </a:extLst>
          </p:cNvPr>
          <p:cNvSpPr/>
          <p:nvPr/>
        </p:nvSpPr>
        <p:spPr>
          <a:xfrm rot="5400000">
            <a:off x="2532767" y="3284123"/>
            <a:ext cx="469784" cy="1223376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FCCB1-C18A-4E0A-B080-9DE898BD00D8}"/>
              </a:ext>
            </a:extLst>
          </p:cNvPr>
          <p:cNvSpPr/>
          <p:nvPr/>
        </p:nvSpPr>
        <p:spPr>
          <a:xfrm>
            <a:off x="1379935" y="4413987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1379935" y="3063359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03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6993639"/>
                  </p:ext>
                </p:extLst>
              </p:nvPr>
            </p:nvGraphicFramePr>
            <p:xfrm>
              <a:off x="780177" y="2548156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6993639"/>
                  </p:ext>
                </p:extLst>
              </p:nvPr>
            </p:nvGraphicFramePr>
            <p:xfrm>
              <a:off x="780177" y="2548156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333" r="-4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333" r="-3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4" t="-3333" r="-2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124" t="-3333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124" t="-3333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1639" r="-4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1639" r="-3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4" t="-101639" r="-2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124" t="-101639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124" t="-101639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7778" r="-4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7778" r="-3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4" t="-227778" r="-2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124" t="-227778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124" t="-227778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7778" r="-40449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7778" r="-30449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4" t="-327778" r="-20449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124" t="-327778" r="-10449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124" t="-327778" r="-4494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449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449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24" t="-385000" r="-20449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124" t="-385000" r="-104494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124" t="-385000" r="-4494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32066"/>
                  </p:ext>
                </p:extLst>
              </p:nvPr>
            </p:nvGraphicFramePr>
            <p:xfrm>
              <a:off x="5041784" y="2548156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32066"/>
                  </p:ext>
                </p:extLst>
              </p:nvPr>
            </p:nvGraphicFramePr>
            <p:xfrm>
              <a:off x="5041784" y="2548156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439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439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439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439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439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2439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2439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2439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2439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2439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2439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2439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2439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2439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2439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2439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2439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2439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2439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2439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2439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2439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2439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2439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2439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44A512-1F57-4089-8027-B342E71F7BA6}"/>
                  </a:ext>
                </a:extLst>
              </p:cNvPr>
              <p:cNvSpPr/>
              <p:nvPr/>
            </p:nvSpPr>
            <p:spPr>
              <a:xfrm>
                <a:off x="4102217" y="3136612"/>
                <a:ext cx="5116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32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44A512-1F57-4089-8027-B342E71F7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217" y="3136612"/>
                <a:ext cx="5116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3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9583 L -0.00139 -0.3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00087 0.1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451238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451238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460150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460150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2120686" y="3640649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FCCB1-C18A-4E0A-B080-9DE898BD00D8}"/>
              </a:ext>
            </a:extLst>
          </p:cNvPr>
          <p:cNvSpPr/>
          <p:nvPr/>
        </p:nvSpPr>
        <p:spPr>
          <a:xfrm>
            <a:off x="2999514" y="3699371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1311380" y="3661563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565502-2920-416E-A784-8FF9EBA7DB72}"/>
              </a:ext>
            </a:extLst>
          </p:cNvPr>
          <p:cNvSpPr/>
          <p:nvPr/>
        </p:nvSpPr>
        <p:spPr>
          <a:xfrm>
            <a:off x="2172728" y="3089360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3FD8E-40DF-4341-9F56-9A98418828D5}"/>
              </a:ext>
            </a:extLst>
          </p:cNvPr>
          <p:cNvSpPr/>
          <p:nvPr/>
        </p:nvSpPr>
        <p:spPr>
          <a:xfrm>
            <a:off x="2172728" y="4444975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0477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77275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772759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2940472" y="3649037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1394090" y="3699372"/>
            <a:ext cx="1289207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565502-2920-416E-A784-8FF9EBA7DB72}"/>
              </a:ext>
            </a:extLst>
          </p:cNvPr>
          <p:cNvSpPr/>
          <p:nvPr/>
        </p:nvSpPr>
        <p:spPr>
          <a:xfrm>
            <a:off x="2992514" y="3049570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3FD8E-40DF-4341-9F56-9A98418828D5}"/>
              </a:ext>
            </a:extLst>
          </p:cNvPr>
          <p:cNvSpPr/>
          <p:nvPr/>
        </p:nvSpPr>
        <p:spPr>
          <a:xfrm>
            <a:off x="2992514" y="4453363"/>
            <a:ext cx="393488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8694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726140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726140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1313007" y="4335646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2182655" y="4369028"/>
            <a:ext cx="1289207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119C8C5-1222-43E1-9C88-A6B8838FA08B}"/>
              </a:ext>
            </a:extLst>
          </p:cNvPr>
          <p:cNvSpPr/>
          <p:nvPr/>
        </p:nvSpPr>
        <p:spPr>
          <a:xfrm>
            <a:off x="1379936" y="3047961"/>
            <a:ext cx="430644" cy="1071033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113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401766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401766"/>
                  </p:ext>
                </p:extLst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884286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884286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2151932" y="4335644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3011649" y="4394368"/>
            <a:ext cx="393102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119C8C5-1222-43E1-9C88-A6B8838FA08B}"/>
              </a:ext>
            </a:extLst>
          </p:cNvPr>
          <p:cNvSpPr/>
          <p:nvPr/>
        </p:nvSpPr>
        <p:spPr>
          <a:xfrm>
            <a:off x="2218860" y="3003001"/>
            <a:ext cx="430644" cy="1071033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7ADD21E4-B70E-4032-B1EE-F2E0E85C3A40}"/>
              </a:ext>
            </a:extLst>
          </p:cNvPr>
          <p:cNvSpPr/>
          <p:nvPr/>
        </p:nvSpPr>
        <p:spPr>
          <a:xfrm>
            <a:off x="1396685" y="4394366"/>
            <a:ext cx="393102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5674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">
                <a:extLst>
                  <a:ext uri="{FF2B5EF4-FFF2-40B4-BE49-F238E27FC236}">
                    <a16:creationId xmlns:a16="http://schemas.microsoft.com/office/drawing/2014/main" id="{B89E5A0D-05CE-4655-B1DA-038A92F2725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12155" y="2877078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909" r="-203788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909" r="-102256" b="-2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909" r="-3030" b="-20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101835" r="-203788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835" r="-102256" b="-1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101835" r="-3030" b="-10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" t="-200000" r="-20378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0225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15" t="-200000" r="-3030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219676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1">
                <a:extLst>
                  <a:ext uri="{FF2B5EF4-FFF2-40B4-BE49-F238E27FC236}">
                    <a16:creationId xmlns:a16="http://schemas.microsoft.com/office/drawing/2014/main" id="{B3D27CF5-072B-4EF0-B0D5-AEBDC389D3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219676"/>
                  </p:ext>
                </p:extLst>
              </p:nvPr>
            </p:nvGraphicFramePr>
            <p:xfrm>
              <a:off x="4348334" y="2877078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769" r="-1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769" r="-1653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100769" r="-1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100769" r="-1653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13" t="-200769" r="-1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413" t="-200769" r="-1653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13" y="402673"/>
            <a:ext cx="8623881" cy="1015663"/>
          </a:xfrm>
        </p:spPr>
        <p:txBody>
          <a:bodyPr>
            <a:normAutofit/>
          </a:bodyPr>
          <a:lstStyle/>
          <a:p>
            <a:r>
              <a:rPr lang="fr-CH" sz="4800" dirty="0"/>
              <a:t>Comatrice de la matrice 3x3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/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591AAB-F28A-4D08-ABE6-94DDCB0EE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49" y="2353858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/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22935B-3424-4829-829D-BD044EF56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4" y="2424759"/>
                <a:ext cx="11548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8533CD0-0317-4751-8822-702DDF138272}"/>
              </a:ext>
            </a:extLst>
          </p:cNvPr>
          <p:cNvSpPr/>
          <p:nvPr/>
        </p:nvSpPr>
        <p:spPr>
          <a:xfrm>
            <a:off x="2957512" y="4324172"/>
            <a:ext cx="497572" cy="469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55D62-9698-470C-B595-28F517C12F5E}"/>
              </a:ext>
            </a:extLst>
          </p:cNvPr>
          <p:cNvSpPr/>
          <p:nvPr/>
        </p:nvSpPr>
        <p:spPr>
          <a:xfrm>
            <a:off x="1379935" y="4400946"/>
            <a:ext cx="1289207" cy="352337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119C8C5-1222-43E1-9C88-A6B8838FA08B}"/>
              </a:ext>
            </a:extLst>
          </p:cNvPr>
          <p:cNvSpPr/>
          <p:nvPr/>
        </p:nvSpPr>
        <p:spPr>
          <a:xfrm>
            <a:off x="3041218" y="3045417"/>
            <a:ext cx="430644" cy="1071033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1446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8846"/>
            <a:ext cx="6858000" cy="2039847"/>
          </a:xfrm>
        </p:spPr>
        <p:txBody>
          <a:bodyPr>
            <a:normAutofit/>
          </a:bodyPr>
          <a:lstStyle/>
          <a:p>
            <a:r>
              <a:rPr lang="fr-CH" dirty="0"/>
              <a:t>Transposée d’une matrice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7A61-BFB6-4720-8D90-C958A502F1D7}"/>
                  </a:ext>
                </a:extLst>
              </p:cNvPr>
              <p:cNvSpPr txBox="1"/>
              <p:nvPr/>
            </p:nvSpPr>
            <p:spPr>
              <a:xfrm>
                <a:off x="708869" y="3330429"/>
                <a:ext cx="7524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La transposée d’une matrice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H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CH" dirty="0"/>
                  <a:t>notée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fr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, s’obtient par symétrie axiale par rapport à la diagonale principale. Autrement dit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2E7A61-BFB6-4720-8D90-C958A502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69" y="3330429"/>
                <a:ext cx="7524925" cy="646331"/>
              </a:xfrm>
              <a:prstGeom prst="rect">
                <a:avLst/>
              </a:prstGeom>
              <a:blipFill>
                <a:blip r:embed="rId2"/>
                <a:stretch>
                  <a:fillRect l="-648" t="-4717" b="-1415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E7C79A-C29C-41D5-B065-987C490A7866}"/>
                  </a:ext>
                </a:extLst>
              </p:cNvPr>
              <p:cNvSpPr/>
              <p:nvPr/>
            </p:nvSpPr>
            <p:spPr>
              <a:xfrm>
                <a:off x="3305368" y="4348496"/>
                <a:ext cx="1843005" cy="667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fr-CH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H" sz="32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E7C79A-C29C-41D5-B065-987C490A7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68" y="4348496"/>
                <a:ext cx="1843005" cy="667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24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BF4-07A0-40DC-AE18-0990AB30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18846"/>
            <a:ext cx="6858000" cy="2039847"/>
          </a:xfrm>
        </p:spPr>
        <p:txBody>
          <a:bodyPr>
            <a:normAutofit/>
          </a:bodyPr>
          <a:lstStyle/>
          <a:p>
            <a:r>
              <a:rPr lang="fr-CH" dirty="0"/>
              <a:t>Transposée d’une matrice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900911"/>
                  </p:ext>
                </p:extLst>
              </p:nvPr>
            </p:nvGraphicFramePr>
            <p:xfrm>
              <a:off x="2300669" y="3254926"/>
              <a:ext cx="4542662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1232869411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900911"/>
                  </p:ext>
                </p:extLst>
              </p:nvPr>
            </p:nvGraphicFramePr>
            <p:xfrm>
              <a:off x="2300669" y="3254926"/>
              <a:ext cx="4542662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454267">
                      <a:extLst>
                        <a:ext uri="{9D8B030D-6E8A-4147-A177-3AD203B41FA5}">
                          <a16:colId xmlns:a16="http://schemas.microsoft.com/office/drawing/2014/main" val="1232869411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667" r="-403356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1667" r="-303356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1667" r="-201333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1667" r="-308108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1667" r="-204000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1667" r="-2685" b="-3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00000" r="-403356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100000" r="-303356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100000" r="-201333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100000" r="-308108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100000" r="-2685" b="-2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225926" r="-403356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225926" r="-303356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225926" r="-201333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225926" r="-308108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225926" r="-204000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225926" r="-2685" b="-2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320000" r="-403356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320000" r="-303356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320000" r="-201333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320000" r="-308108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320000" r="-204000" b="-1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320000" r="-2685" b="-1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385000" r="-40335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71" t="-385000" r="-30335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9333" t="-385000" r="-201333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6757" t="-385000" r="-30810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7333" t="-385000" r="-204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342" t="-385000" r="-2685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4B29B7-6795-48B9-BCB4-FDD36C2971E3}"/>
              </a:ext>
            </a:extLst>
          </p:cNvPr>
          <p:cNvCxnSpPr>
            <a:cxnSpLocks/>
          </p:cNvCxnSpPr>
          <p:nvPr/>
        </p:nvCxnSpPr>
        <p:spPr>
          <a:xfrm>
            <a:off x="1862356" y="3103927"/>
            <a:ext cx="5075339" cy="19126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87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160077"/>
                  </p:ext>
                </p:extLst>
              </p:nvPr>
            </p:nvGraphicFramePr>
            <p:xfrm>
              <a:off x="2401337" y="1812019"/>
              <a:ext cx="4542662" cy="2737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908534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898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244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244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825433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091F80F-ED2B-4DEB-8846-34C0DB0E0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160077"/>
                  </p:ext>
                </p:extLst>
              </p:nvPr>
            </p:nvGraphicFramePr>
            <p:xfrm>
              <a:off x="2401337" y="1812019"/>
              <a:ext cx="4542662" cy="27371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8532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908534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908532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111" r="-404027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111" r="-301333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1111" r="-203356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1111" r="-102000" b="-4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1111" r="-2685" b="-4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102247" r="-404027" b="-3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2247" r="-301333" b="-3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102247" r="-203356" b="-3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102247" r="-2685" b="-306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48985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222222" r="-404027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22222" r="-301333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222222" r="-203356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222222" r="-102000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222222" r="-2685" b="-23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522000" r="-404027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522000" r="-301333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522000" r="-203356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522000" r="-102000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522000" r="-2685" b="-2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622000" r="-40402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622000" r="-301333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622000" r="-203356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622000" r="-102000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622000" r="-2685" b="-1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3825433"/>
                      </a:ext>
                    </a:extLst>
                  </a:tr>
                  <a:tr h="54588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1" t="-401111" r="-404027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401111" r="-30133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342" t="-401111" r="-203356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333" t="-401111" r="-102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013" t="-401111" r="-2685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7404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3A3BF4-07A0-40DC-AE18-0990AB30596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42613" y="402673"/>
                <a:ext cx="8623881" cy="1015663"/>
              </a:xfrm>
            </p:spPr>
            <p:txBody>
              <a:bodyPr>
                <a:normAutofit fontScale="90000"/>
              </a:bodyPr>
              <a:lstStyle/>
              <a:p>
                <a:r>
                  <a:rPr lang="fr-CH" dirty="0" err="1"/>
                  <a:t>Comatrice</a:t>
                </a:r>
                <a:r>
                  <a:rPr lang="fr-CH" dirty="0"/>
                  <a:t> transposée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𝑐𝑜𝑚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3A3BF4-07A0-40DC-AE18-0990AB305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2613" y="402673"/>
                <a:ext cx="8623881" cy="1015663"/>
              </a:xfrm>
              <a:blipFill>
                <a:blip r:embed="rId2"/>
                <a:stretch>
                  <a:fillRect l="-2544" t="-5988" b="-3712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E8A131A-27F0-47B2-A28A-3483329074C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15496" y="2393294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E8A131A-27F0-47B2-A28A-3483329074C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15496" y="2393294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0" t="-1250" r="-103061" b="-1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062" t="-1250" r="-4124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0" t="-102532" r="-103061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062" t="-102532" r="-4124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230050-C880-48E3-A98D-F7D650E929DA}"/>
                  </a:ext>
                </a:extLst>
              </p:cNvPr>
              <p:cNvSpPr/>
              <p:nvPr/>
            </p:nvSpPr>
            <p:spPr>
              <a:xfrm>
                <a:off x="2114132" y="1879706"/>
                <a:ext cx="4975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230050-C880-48E3-A98D-F7D650E92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32" y="1879706"/>
                <a:ext cx="4975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535A421-8455-4169-8520-EE4180157F5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69819" y="2464195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535A421-8455-4169-8520-EE4180157F5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69819" y="2464195"/>
              <a:ext cx="1182954" cy="962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1477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91477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</a:tblGrid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0" t="-1250" r="-103061" b="-10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062" t="-1250" r="-4124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481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0" t="-102532" r="-103061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062" t="-102532" r="-4124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48EB8F-CC77-4A03-8598-FBD6E0A85791}"/>
                  </a:ext>
                </a:extLst>
              </p:cNvPr>
              <p:cNvSpPr/>
              <p:nvPr/>
            </p:nvSpPr>
            <p:spPr>
              <a:xfrm>
                <a:off x="4683894" y="1940975"/>
                <a:ext cx="13370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𝑐𝑜𝑚</m:t>
                      </m:r>
                      <m:sSup>
                        <m:sSup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48EB8F-CC77-4A03-8598-FBD6E0A85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4" y="1940975"/>
                <a:ext cx="13370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B4555108-3B8E-4A17-8834-5F9EE4EAB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177594"/>
                  </p:ext>
                </p:extLst>
              </p:nvPr>
            </p:nvGraphicFramePr>
            <p:xfrm>
              <a:off x="1229590" y="3958506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B4555108-3B8E-4A17-8834-5F9EE4EAB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177594"/>
                  </p:ext>
                </p:extLst>
              </p:nvPr>
            </p:nvGraphicFramePr>
            <p:xfrm>
              <a:off x="1229590" y="3958506"/>
              <a:ext cx="2411889" cy="19969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3963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803963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58" t="-917" r="-203788" b="-20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000" t="-917" r="-102256" b="-20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1515" t="-917" r="-3030" b="-203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58" t="-100000" r="-203788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000" t="-100000" r="-10225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1515" t="-100000" r="-3030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6656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58" t="-201835" r="-203788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000" t="-201835" r="-102256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1515" t="-201835" r="-3030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EFE68F6-C7EC-43EB-8000-2043717FAC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397823"/>
                  </p:ext>
                </p:extLst>
              </p:nvPr>
            </p:nvGraphicFramePr>
            <p:xfrm>
              <a:off x="4365768" y="4029406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fr-CH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EFE68F6-C7EC-43EB-8000-2043717FAC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1397823"/>
                  </p:ext>
                </p:extLst>
              </p:nvPr>
            </p:nvGraphicFramePr>
            <p:xfrm>
              <a:off x="4365768" y="4029406"/>
              <a:ext cx="4418160" cy="2370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2720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1472720">
                      <a:extLst>
                        <a:ext uri="{9D8B030D-6E8A-4147-A177-3AD203B41FA5}">
                          <a16:colId xmlns:a16="http://schemas.microsoft.com/office/drawing/2014/main" val="658287258"/>
                        </a:ext>
                      </a:extLst>
                    </a:gridCol>
                  </a:tblGrid>
                  <a:tr h="79035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13" t="-769" r="-20165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0830" t="-769" r="-102490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00000" t="-769" r="-2066" b="-2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13" t="-100769" r="-20165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0830" t="-100769" r="-102490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00000" t="-100769" r="-2066" b="-10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79014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13" t="-200769" r="-2016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0830" t="-200769" r="-10249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00000" t="-200769" r="-2066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4807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1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Exercices: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75EB0-E96C-4235-811F-D1DF79E3E74B}"/>
              </a:ext>
            </a:extLst>
          </p:cNvPr>
          <p:cNvSpPr txBox="1"/>
          <p:nvPr/>
        </p:nvSpPr>
        <p:spPr>
          <a:xfrm>
            <a:off x="721453" y="2038525"/>
            <a:ext cx="75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Calculer la matrice inverse des matrices suivantes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/>
              <p:nvPr/>
            </p:nvSpPr>
            <p:spPr>
              <a:xfrm>
                <a:off x="1012676" y="2510856"/>
                <a:ext cx="1528239" cy="60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2510856"/>
                <a:ext cx="1528239" cy="608372"/>
              </a:xfrm>
              <a:prstGeom prst="rect">
                <a:avLst/>
              </a:prstGeom>
              <a:blipFill>
                <a:blip r:embed="rId2"/>
                <a:stretch>
                  <a:fillRect l="-3187" b="-1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/>
              <p:nvPr/>
            </p:nvSpPr>
            <p:spPr>
              <a:xfrm>
                <a:off x="1012676" y="3151873"/>
                <a:ext cx="1355115" cy="60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151873"/>
                <a:ext cx="1355115" cy="608372"/>
              </a:xfrm>
              <a:prstGeom prst="rect">
                <a:avLst/>
              </a:prstGeom>
              <a:blipFill>
                <a:blip r:embed="rId3"/>
                <a:stretch>
                  <a:fillRect l="-3604" b="-1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/>
              <p:nvPr/>
            </p:nvSpPr>
            <p:spPr>
              <a:xfrm>
                <a:off x="1012676" y="3792890"/>
                <a:ext cx="1769202" cy="879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792890"/>
                <a:ext cx="1769202" cy="879023"/>
              </a:xfrm>
              <a:prstGeom prst="rect">
                <a:avLst/>
              </a:prstGeom>
              <a:blipFill>
                <a:blip r:embed="rId4"/>
                <a:stretch>
                  <a:fillRect l="-275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/>
              <p:nvPr/>
            </p:nvSpPr>
            <p:spPr>
              <a:xfrm>
                <a:off x="1012676" y="4741243"/>
                <a:ext cx="2115451" cy="879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4741243"/>
                <a:ext cx="2115451" cy="879023"/>
              </a:xfrm>
              <a:prstGeom prst="rect">
                <a:avLst/>
              </a:prstGeom>
              <a:blipFill>
                <a:blip r:embed="rId5"/>
                <a:stretch>
                  <a:fillRect l="-230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5A3A70-6D2D-4C0E-AD6B-5D3DB406C824}"/>
                  </a:ext>
                </a:extLst>
              </p:cNvPr>
              <p:cNvSpPr/>
              <p:nvPr/>
            </p:nvSpPr>
            <p:spPr>
              <a:xfrm>
                <a:off x="1012676" y="5566149"/>
                <a:ext cx="2416815" cy="879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5A3A70-6D2D-4C0E-AD6B-5D3DB406C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5566149"/>
                <a:ext cx="2416815" cy="879023"/>
              </a:xfrm>
              <a:prstGeom prst="rect">
                <a:avLst/>
              </a:prstGeom>
              <a:blipFill>
                <a:blip r:embed="rId6"/>
                <a:stretch>
                  <a:fillRect l="-201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82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179225"/>
                  </p:ext>
                </p:extLst>
              </p:nvPr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179225"/>
                  </p:ext>
                </p:extLst>
              </p:nvPr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6161330"/>
                  </p:ext>
                </p:extLst>
              </p:nvPr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6161330"/>
                  </p:ext>
                </p:extLst>
              </p:nvPr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1397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EB4340-0DA4-45A7-B330-A9C4238C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79" y="604007"/>
            <a:ext cx="6858000" cy="1054392"/>
          </a:xfrm>
        </p:spPr>
        <p:txBody>
          <a:bodyPr>
            <a:normAutofit/>
          </a:bodyPr>
          <a:lstStyle/>
          <a:p>
            <a:r>
              <a:rPr lang="fr-CH" dirty="0"/>
              <a:t>Exercices - Solutions: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75EB0-E96C-4235-811F-D1DF79E3E74B}"/>
              </a:ext>
            </a:extLst>
          </p:cNvPr>
          <p:cNvSpPr txBox="1"/>
          <p:nvPr/>
        </p:nvSpPr>
        <p:spPr>
          <a:xfrm>
            <a:off x="721453" y="2038525"/>
            <a:ext cx="75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Calculer la matrice inverse des matrices suivantes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/>
              <p:nvPr/>
            </p:nvSpPr>
            <p:spPr>
              <a:xfrm>
                <a:off x="1012676" y="2510856"/>
                <a:ext cx="3069045" cy="60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B7C71-EF45-434C-9F3D-12DF8D627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2510856"/>
                <a:ext cx="3069045" cy="608372"/>
              </a:xfrm>
              <a:prstGeom prst="rect">
                <a:avLst/>
              </a:prstGeom>
              <a:blipFill>
                <a:blip r:embed="rId2"/>
                <a:stretch>
                  <a:fillRect l="-1587" b="-1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/>
              <p:nvPr/>
            </p:nvSpPr>
            <p:spPr>
              <a:xfrm>
                <a:off x="1012676" y="3151873"/>
                <a:ext cx="6295506" cy="60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b="0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CH" dirty="0"/>
                  <a:t> =&gt; cette matrice n’est pas inversible car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fr-CH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H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8719AE-A9E1-47B6-B003-28D3DF16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151873"/>
                <a:ext cx="6295506" cy="608372"/>
              </a:xfrm>
              <a:prstGeom prst="rect">
                <a:avLst/>
              </a:prstGeom>
              <a:blipFill>
                <a:blip r:embed="rId3"/>
                <a:stretch>
                  <a:fillRect l="-774" b="-1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/>
              <p:nvPr/>
            </p:nvSpPr>
            <p:spPr>
              <a:xfrm>
                <a:off x="1012676" y="3792890"/>
                <a:ext cx="6709594" cy="1156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CH" dirty="0"/>
                  <a:t> =&gt; cette matrice n’est pas inversible car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fr-CH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H" dirty="0"/>
                  <a:t>.</a:t>
                </a:r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665D3C-237A-489F-ABC4-984591BD7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3792890"/>
                <a:ext cx="6709594" cy="1156022"/>
              </a:xfrm>
              <a:prstGeom prst="rect">
                <a:avLst/>
              </a:prstGeom>
              <a:blipFill>
                <a:blip r:embed="rId4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/>
              <p:nvPr/>
            </p:nvSpPr>
            <p:spPr>
              <a:xfrm>
                <a:off x="1012676" y="4741243"/>
                <a:ext cx="4539704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1/18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1/9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5/18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4/9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−1/9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2/9</m:t>
                              </m:r>
                            </m:e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245B3-9014-43E0-BCA5-B16676428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4741243"/>
                <a:ext cx="4539704" cy="984052"/>
              </a:xfrm>
              <a:prstGeom prst="rect">
                <a:avLst/>
              </a:prstGeom>
              <a:blipFill>
                <a:blip r:embed="rId5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1CBFE8-F4DB-4407-AAC9-72E8F963DCF2}"/>
                  </a:ext>
                </a:extLst>
              </p:cNvPr>
              <p:cNvSpPr/>
              <p:nvPr/>
            </p:nvSpPr>
            <p:spPr>
              <a:xfrm>
                <a:off x="1012676" y="5725295"/>
                <a:ext cx="7204152" cy="879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H" dirty="0"/>
                  <a:t>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CH" dirty="0"/>
                  <a:t>	=&gt; cette matrice n’est pas inversible car pas carrée.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1CBFE8-F4DB-4407-AAC9-72E8F963D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76" y="5725295"/>
                <a:ext cx="7204152" cy="879023"/>
              </a:xfrm>
              <a:prstGeom prst="rect">
                <a:avLst/>
              </a:prstGeom>
              <a:blipFill>
                <a:blip r:embed="rId6"/>
                <a:stretch>
                  <a:fillRect l="-677" r="-76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24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5463476"/>
                  </p:ext>
                </p:extLst>
              </p:nvPr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5463476"/>
                  </p:ext>
                </p:extLst>
              </p:nvPr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616425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616425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8" y="3280093"/>
            <a:ext cx="4853055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5041784" y="130031"/>
            <a:ext cx="587229" cy="3527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280093"/>
            <a:ext cx="2701255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5041784" y="123738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677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573675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573675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8" y="3280093"/>
            <a:ext cx="5440284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5629013" y="123736"/>
            <a:ext cx="587229" cy="3527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280093"/>
            <a:ext cx="2701255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5629013" y="123737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50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6E4F7FEE-53CD-46D3-8ACF-73DB3DA3BA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5958" y="3280093"/>
              <a:ext cx="2701255" cy="1761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251">
                      <a:extLst>
                        <a:ext uri="{9D8B030D-6E8A-4147-A177-3AD203B41FA5}">
                          <a16:colId xmlns:a16="http://schemas.microsoft.com/office/drawing/2014/main" val="3240837858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125727814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446477434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3985635885"/>
                        </a:ext>
                      </a:extLst>
                    </a:gridCol>
                    <a:gridCol w="540251">
                      <a:extLst>
                        <a:ext uri="{9D8B030D-6E8A-4147-A177-3AD203B41FA5}">
                          <a16:colId xmlns:a16="http://schemas.microsoft.com/office/drawing/2014/main" val="578255016"/>
                        </a:ext>
                      </a:extLst>
                    </a:gridCol>
                  </a:tblGrid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667" r="-4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667" r="-303371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667" r="-206818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667" r="-104494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667" r="-44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64336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100000" r="-4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100000" r="-303371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100000" r="-206818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00000" r="-104494" b="-2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000" r="-4494" b="-2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8968360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225926" r="-4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225926" r="-303371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225926" r="-206818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25926" r="-10449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25926" r="-449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918812"/>
                      </a:ext>
                    </a:extLst>
                  </a:tr>
                  <a:tr h="3297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20000" r="-4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20000" r="-303371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20000" r="-206818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20000" r="-104494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20000" r="-4494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7960745"/>
                      </a:ext>
                    </a:extLst>
                  </a:tr>
                  <a:tr h="3674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4" t="-385000" r="-4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24" t="-385000" r="-30337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3409" t="-385000" r="-20681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385000" r="-1044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385000" r="-449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5237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fr-CH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B2C1DAC-B921-4A28-B818-C0D6DCE45C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41784" y="123738"/>
              <a:ext cx="2927760" cy="2493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220" r="-4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220" r="-305208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220" r="-202062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220" r="-104167" b="-4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220" r="-4167" b="-4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101220" r="-4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101220" r="-305208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101220" r="-202062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101220" r="-104167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101220" r="-4167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201220" r="-4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201220" r="-305208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201220" r="-202062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201220" r="-104167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201220" r="-4167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301220" r="-4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301220" r="-30520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301220" r="-202062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301220" r="-10416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301220" r="-4167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4987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42" t="-401220" r="-4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042" t="-401220" r="-305208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969" t="-401220" r="-202062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083" t="-401220" r="-104167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083" t="-401220" r="-4167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982985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355D4F-DBD9-4DA9-BB5C-C26921773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982985"/>
                  </p:ext>
                </p:extLst>
              </p:nvPr>
            </p:nvGraphicFramePr>
            <p:xfrm>
              <a:off x="5041784" y="3280094"/>
              <a:ext cx="2927760" cy="1761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5552">
                      <a:extLst>
                        <a:ext uri="{9D8B030D-6E8A-4147-A177-3AD203B41FA5}">
                          <a16:colId xmlns:a16="http://schemas.microsoft.com/office/drawing/2014/main" val="2289148975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1100727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2550200840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1935014881"/>
                        </a:ext>
                      </a:extLst>
                    </a:gridCol>
                    <a:gridCol w="585552">
                      <a:extLst>
                        <a:ext uri="{9D8B030D-6E8A-4147-A177-3AD203B41FA5}">
                          <a16:colId xmlns:a16="http://schemas.microsoft.com/office/drawing/2014/main" val="465474961"/>
                        </a:ext>
                      </a:extLst>
                    </a:gridCol>
                  </a:tblGrid>
                  <a:tr h="3523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42" t="-1724" r="-4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042" t="-1724" r="-305208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8969" t="-1724" r="-202062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6844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89160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00896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6470217"/>
                      </a:ext>
                    </a:extLst>
                  </a:tr>
                  <a:tr h="352338"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CH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26756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6D9F98-4CAB-4BE0-B4C5-298E062C2C40}"/>
              </a:ext>
            </a:extLst>
          </p:cNvPr>
          <p:cNvSpPr/>
          <p:nvPr/>
        </p:nvSpPr>
        <p:spPr>
          <a:xfrm>
            <a:off x="775957" y="3280093"/>
            <a:ext cx="6014931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AEAD8B-F6D2-4BAD-9E61-D8B549E294D5}"/>
              </a:ext>
            </a:extLst>
          </p:cNvPr>
          <p:cNvSpPr/>
          <p:nvPr/>
        </p:nvSpPr>
        <p:spPr>
          <a:xfrm>
            <a:off x="6203660" y="123738"/>
            <a:ext cx="587229" cy="35275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/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CH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CH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fr-CH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fr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BEE292-4E91-4F6F-8384-DA0FCAAEE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05" y="5335183"/>
                <a:ext cx="4935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4BCB78-076E-4835-9D62-305B74DB5F64}"/>
              </a:ext>
            </a:extLst>
          </p:cNvPr>
          <p:cNvSpPr/>
          <p:nvPr/>
        </p:nvSpPr>
        <p:spPr>
          <a:xfrm>
            <a:off x="775958" y="3280093"/>
            <a:ext cx="2701255" cy="377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E06B8-CBE4-460B-8D94-624A3F4007D5}"/>
              </a:ext>
            </a:extLst>
          </p:cNvPr>
          <p:cNvSpPr/>
          <p:nvPr/>
        </p:nvSpPr>
        <p:spPr>
          <a:xfrm>
            <a:off x="6203660" y="123739"/>
            <a:ext cx="587229" cy="249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520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2856</Words>
  <Application>Microsoft Office PowerPoint</Application>
  <PresentationFormat>Affichage à l'écran (4:3)</PresentationFormat>
  <Paragraphs>1424</Paragraphs>
  <Slides>60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Office Theme</vt:lpstr>
      <vt:lpstr>Mathématiques en technologies de l’information</vt:lpstr>
      <vt:lpstr>Mathématiques en technologies de l’information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Transposée d’une matrice</vt:lpstr>
      <vt:lpstr>Transposée d’une matrice</vt:lpstr>
      <vt:lpstr>Présentation PowerPoint</vt:lpstr>
      <vt:lpstr>Exercice: transposez la matrice suivante</vt:lpstr>
      <vt:lpstr>Présentation PowerPoint</vt:lpstr>
      <vt:lpstr>Inversibilité d’une matrice</vt:lpstr>
      <vt:lpstr>Une matrice est dite inversible s’il existe une matrice inverse telle que</vt:lpstr>
      <vt:lpstr>Notes:</vt:lpstr>
      <vt:lpstr>Déterminant 2x2:</vt:lpstr>
      <vt:lpstr>Déterminant 3x3:</vt:lpstr>
      <vt:lpstr>Déterminant 3x3:</vt:lpstr>
      <vt:lpstr>Déterminant 3x3:</vt:lpstr>
      <vt:lpstr>Déterminant 3x3:</vt:lpstr>
      <vt:lpstr>Déterminant 3x3:</vt:lpstr>
      <vt:lpstr>Déterminant 3x3:</vt:lpstr>
      <vt:lpstr>Déterminant général:</vt:lpstr>
      <vt:lpstr>Exercices:</vt:lpstr>
      <vt:lpstr>Exercices – Solutions:</vt:lpstr>
      <vt:lpstr>Inversion de matrice</vt:lpstr>
      <vt:lpstr>Comatrice de la matrice 2x2</vt:lpstr>
      <vt:lpstr>Comatrice de la matrice n × n</vt:lpstr>
      <vt:lpstr>Comatrice de la matrice 3x3</vt:lpstr>
      <vt:lpstr>Comatrice de la matrice 3x3</vt:lpstr>
      <vt:lpstr>Comatrice de la matrice 3x3</vt:lpstr>
      <vt:lpstr>Comatrice de la matrice 3x3</vt:lpstr>
      <vt:lpstr>Comatrice de la matrice 3x3</vt:lpstr>
      <vt:lpstr>Comatrice de la matrice 3x3</vt:lpstr>
      <vt:lpstr>Comatrice de la matrice 3x3</vt:lpstr>
      <vt:lpstr>Comatrice de la matrice 3x3</vt:lpstr>
      <vt:lpstr>Comatrice de la matrice 3x3</vt:lpstr>
      <vt:lpstr>Comatrice de la matrice 3x3</vt:lpstr>
      <vt:lpstr>Transposée d’une matrice</vt:lpstr>
      <vt:lpstr>Transposée d’une matrice</vt:lpstr>
      <vt:lpstr>Présentation PowerPoint</vt:lpstr>
      <vt:lpstr>Comatrice transposée comA^T</vt:lpstr>
      <vt:lpstr>Exercices:</vt:lpstr>
      <vt:lpstr>Exercices - Solutions: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 en technologies de l’information</dc:title>
  <dc:creator>Niklaus Eggenberg</dc:creator>
  <cp:lastModifiedBy>Niklaus Eggenberg</cp:lastModifiedBy>
  <cp:revision>197</cp:revision>
  <dcterms:created xsi:type="dcterms:W3CDTF">2018-02-15T16:31:26Z</dcterms:created>
  <dcterms:modified xsi:type="dcterms:W3CDTF">2018-03-16T07:43:25Z</dcterms:modified>
</cp:coreProperties>
</file>